
<file path=[Content_Types].xml><?xml version="1.0" encoding="utf-8"?>
<Types xmlns="http://schemas.openxmlformats.org/package/2006/content-types">
  <Default Extension="xml" ContentType="application/xml"/>
  <Default Extension="png" ContentType="image/png"/>
  <Default Extension="rels" ContentType="application/vnd.openxmlformats-package.relationships+xml"/>
  <Default Extension="emf" ContentType="image/x-emf"/>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57" r:id="rId3"/>
    <p:sldId id="280" r:id="rId4"/>
    <p:sldId id="281" r:id="rId5"/>
    <p:sldId id="285" r:id="rId6"/>
    <p:sldId id="258" r:id="rId7"/>
    <p:sldId id="260" r:id="rId8"/>
    <p:sldId id="261" r:id="rId9"/>
    <p:sldId id="262" r:id="rId10"/>
    <p:sldId id="259" r:id="rId11"/>
    <p:sldId id="278" r:id="rId12"/>
    <p:sldId id="265" r:id="rId13"/>
    <p:sldId id="266" r:id="rId14"/>
    <p:sldId id="267" r:id="rId15"/>
    <p:sldId id="268" r:id="rId16"/>
    <p:sldId id="264" r:id="rId17"/>
    <p:sldId id="287" r:id="rId18"/>
    <p:sldId id="269" r:id="rId19"/>
    <p:sldId id="296" r:id="rId20"/>
    <p:sldId id="292" r:id="rId21"/>
    <p:sldId id="290" r:id="rId22"/>
    <p:sldId id="293" r:id="rId23"/>
    <p:sldId id="294" r:id="rId24"/>
    <p:sldId id="295" r:id="rId25"/>
    <p:sldId id="291" r:id="rId26"/>
    <p:sldId id="289" r:id="rId27"/>
    <p:sldId id="282" r:id="rId28"/>
    <p:sldId id="288" r:id="rId29"/>
    <p:sldId id="272" r:id="rId30"/>
    <p:sldId id="283" r:id="rId31"/>
    <p:sldId id="271" r:id="rId32"/>
    <p:sldId id="263" r:id="rId33"/>
    <p:sldId id="286" r:id="rId34"/>
    <p:sldId id="279" r:id="rId35"/>
  </p:sldIdLst>
  <p:sldSz cx="9144000" cy="6858000" type="screen4x3"/>
  <p:notesSz cx="6858000" cy="9144000"/>
  <p:defaultTextStyle>
    <a:defPPr>
      <a:defRPr lang="es-ES_tradnl"/>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184"/>
    <p:restoredTop sz="94662"/>
  </p:normalViewPr>
  <p:slideViewPr>
    <p:cSldViewPr snapToObjects="1">
      <p:cViewPr varScale="1">
        <p:scale>
          <a:sx n="93" d="100"/>
          <a:sy n="93" d="100"/>
        </p:scale>
        <p:origin x="208" y="1496"/>
      </p:cViewPr>
      <p:guideLst>
        <p:guide orient="horz" pos="2160"/>
        <p:guide pos="2880"/>
      </p:guideLst>
    </p:cSldViewPr>
  </p:slideViewPr>
  <p:outlineViewPr>
    <p:cViewPr>
      <p:scale>
        <a:sx n="33" d="100"/>
        <a:sy n="33" d="100"/>
      </p:scale>
      <p:origin x="0" y="157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ea typeface="ＭＳ Ｐゴシック" charset="-128"/>
                <a:cs typeface="ＭＳ Ｐゴシック" charset="-128"/>
              </a:defRPr>
            </a:lvl1pPr>
          </a:lstStyle>
          <a:p>
            <a:pPr>
              <a:defRPr/>
            </a:pPr>
            <a:endParaRPr lang="en-GB"/>
          </a:p>
        </p:txBody>
      </p:sp>
      <p:sp>
        <p:nvSpPr>
          <p:cNvPr id="3" name="Marcador de fecha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D15C22B-F8EC-5B48-9CD3-D615DAB499E0}" type="datetime1">
              <a:rPr lang="es-ES_tradnl"/>
              <a:pPr>
                <a:defRPr/>
              </a:pPr>
              <a:t>6/10/15</a:t>
            </a:fld>
            <a:endParaRPr lang="en-GB"/>
          </a:p>
        </p:txBody>
      </p:sp>
      <p:sp>
        <p:nvSpPr>
          <p:cNvPr id="4" name="Marcador de imagen d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GB" noProof="0"/>
          </a:p>
        </p:txBody>
      </p:sp>
      <p:sp>
        <p:nvSpPr>
          <p:cNvPr id="5" name="Marcador de notas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endParaRPr lang="en-GB" noProof="0"/>
          </a:p>
        </p:txBody>
      </p:sp>
      <p:sp>
        <p:nvSpPr>
          <p:cNvPr id="6" name="Marcador de pie de página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ea typeface="ＭＳ Ｐゴシック" charset="-128"/>
                <a:cs typeface="ＭＳ Ｐゴシック" charset="-128"/>
              </a:defRPr>
            </a:lvl1pPr>
          </a:lstStyle>
          <a:p>
            <a:pPr>
              <a:defRPr/>
            </a:pPr>
            <a:endParaRPr lang="en-GB"/>
          </a:p>
        </p:txBody>
      </p:sp>
      <p:sp>
        <p:nvSpPr>
          <p:cNvPr id="7" name="Marcador de número de diapositiva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5E242243-EBB2-0D46-8E16-0D457BAC7254}" type="slidenum">
              <a:rPr lang="en-GB"/>
              <a:pPr>
                <a:defRPr/>
              </a:pPr>
              <a:t>‹Nr.›</a:t>
            </a:fld>
            <a:endParaRPr lang="en-GB"/>
          </a:p>
        </p:txBody>
      </p:sp>
    </p:spTree>
    <p:extLst>
      <p:ext uri="{BB962C8B-B14F-4D97-AF65-F5344CB8AC3E}">
        <p14:creationId xmlns:p14="http://schemas.microsoft.com/office/powerpoint/2010/main" val="322129864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ＭＳ Ｐゴシック" pitchFamily="-111"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5362"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a typeface="ＭＳ Ｐゴシック" charset="0"/>
              <a:cs typeface="ＭＳ Ｐゴシック" charset="0"/>
            </a:endParaRPr>
          </a:p>
        </p:txBody>
      </p:sp>
      <p:sp>
        <p:nvSpPr>
          <p:cNvPr id="1536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3DA19C-7D70-2348-88F7-F696F817CE95}" type="slidenum">
              <a:rPr lang="en-GB" sz="1200"/>
              <a:pPr eaLnBrk="1" hangingPunct="1"/>
              <a:t>1</a:t>
            </a:fld>
            <a:endParaRPr lang="en-GB" sz="1200"/>
          </a:p>
        </p:txBody>
      </p:sp>
    </p:spTree>
    <p:extLst>
      <p:ext uri="{BB962C8B-B14F-4D97-AF65-F5344CB8AC3E}">
        <p14:creationId xmlns:p14="http://schemas.microsoft.com/office/powerpoint/2010/main" val="128680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6866"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3686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41772D-31A5-334A-8A66-9B113E6A05ED}" type="slidenum">
              <a:rPr lang="en-GB" sz="1200"/>
              <a:pPr eaLnBrk="1" hangingPunct="1"/>
              <a:t>13</a:t>
            </a:fld>
            <a:endParaRPr lang="en-GB" sz="1200"/>
          </a:p>
        </p:txBody>
      </p:sp>
    </p:spTree>
    <p:extLst>
      <p:ext uri="{BB962C8B-B14F-4D97-AF65-F5344CB8AC3E}">
        <p14:creationId xmlns:p14="http://schemas.microsoft.com/office/powerpoint/2010/main" val="1465443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8914"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ES_tradnl" sz="1600">
                <a:solidFill>
                  <a:srgbClr val="FFFFFF"/>
                </a:solidFill>
                <a:latin typeface="Arial" charset="0"/>
                <a:ea typeface="ＭＳ Ｐゴシック" charset="0"/>
                <a:cs typeface="Arial" charset="0"/>
              </a:rPr>
              <a:t>P</a:t>
            </a:r>
            <a:r>
              <a:rPr lang="es-ES">
                <a:solidFill>
                  <a:srgbClr val="FFFFFF"/>
                </a:solidFill>
                <a:latin typeface="Calibri" charset="0"/>
                <a:ea typeface="ＭＳ Ｐゴシック" charset="0"/>
                <a:cs typeface="ＭＳ Ｐゴシック" charset="0"/>
              </a:rPr>
              <a:t>ermite que la  memoria a corto plazo o la memoria de trabajo (working memory; Baddeley, 1998) pueda concentrarse en el significado, la gestión del discurso, el uso de palabras correctas … en vez de la construcción de frases correctas en la lengua producida.</a:t>
            </a:r>
            <a:endParaRPr lang="en-GB">
              <a:latin typeface="Calibri" charset="0"/>
              <a:ea typeface="ＭＳ Ｐゴシック" charset="0"/>
              <a:cs typeface="ＭＳ Ｐゴシック" charset="0"/>
            </a:endParaRPr>
          </a:p>
        </p:txBody>
      </p:sp>
      <p:sp>
        <p:nvSpPr>
          <p:cNvPr id="38915"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61B4D9F-7A65-A94A-B442-98F644E277AA}" type="slidenum">
              <a:rPr lang="en-GB" sz="1200"/>
              <a:pPr eaLnBrk="1" hangingPunct="1"/>
              <a:t>14</a:t>
            </a:fld>
            <a:endParaRPr lang="en-GB" sz="1200"/>
          </a:p>
        </p:txBody>
      </p:sp>
    </p:spTree>
    <p:extLst>
      <p:ext uri="{BB962C8B-B14F-4D97-AF65-F5344CB8AC3E}">
        <p14:creationId xmlns:p14="http://schemas.microsoft.com/office/powerpoint/2010/main" val="2132258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0962"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4096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2318073-B98C-0F4C-A99A-5CABB5875C69}" type="slidenum">
              <a:rPr lang="en-GB" sz="1200"/>
              <a:pPr eaLnBrk="1" hangingPunct="1"/>
              <a:t>15</a:t>
            </a:fld>
            <a:endParaRPr lang="en-GB" sz="1200"/>
          </a:p>
        </p:txBody>
      </p:sp>
    </p:spTree>
    <p:extLst>
      <p:ext uri="{BB962C8B-B14F-4D97-AF65-F5344CB8AC3E}">
        <p14:creationId xmlns:p14="http://schemas.microsoft.com/office/powerpoint/2010/main" val="16844738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3010"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43011"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943C7A1-E23A-1D49-930A-36F44CE286D8}" type="slidenum">
              <a:rPr lang="en-GB" sz="1200"/>
              <a:pPr eaLnBrk="1" hangingPunct="1"/>
              <a:t>16</a:t>
            </a:fld>
            <a:endParaRPr lang="en-GB" sz="1200"/>
          </a:p>
        </p:txBody>
      </p:sp>
    </p:spTree>
    <p:extLst>
      <p:ext uri="{BB962C8B-B14F-4D97-AF65-F5344CB8AC3E}">
        <p14:creationId xmlns:p14="http://schemas.microsoft.com/office/powerpoint/2010/main" val="6758180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5058"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_tradnl">
                <a:solidFill>
                  <a:schemeClr val="bg1"/>
                </a:solidFill>
                <a:latin typeface="Calibri" charset="0"/>
                <a:ea typeface="ＭＳ Ｐゴシック" charset="0"/>
                <a:cs typeface="ＭＳ Ｐゴシック" charset="0"/>
              </a:rPr>
              <a:t>Los estudiantes pueden participar en el programa de una manera formal (evaluada y por créditos) o no evaluada, o sea, sólo por interés.</a:t>
            </a:r>
          </a:p>
          <a:p>
            <a:pPr eaLnBrk="1" hangingPunct="1"/>
            <a:r>
              <a:rPr lang="es-ES_tradnl">
                <a:solidFill>
                  <a:schemeClr val="bg1"/>
                </a:solidFill>
                <a:latin typeface="Calibri" charset="0"/>
                <a:ea typeface="ＭＳ Ｐゴシック" charset="0"/>
                <a:cs typeface="ＭＳ Ｐゴシック" charset="0"/>
              </a:rPr>
              <a:t>Si se desean créditos, hay que realizar tareas: algunas las pueden crear ellos; otras las eligen entre una batería de tareas que se ofertan; </a:t>
            </a:r>
          </a:p>
          <a:p>
            <a:pPr eaLnBrk="1" hangingPunct="1">
              <a:spcBef>
                <a:spcPct val="0"/>
              </a:spcBef>
            </a:pPr>
            <a:endParaRPr lang="en-GB">
              <a:latin typeface="Calibri" charset="0"/>
              <a:ea typeface="ＭＳ Ｐゴシック" charset="0"/>
              <a:cs typeface="ＭＳ Ｐゴシック" charset="0"/>
            </a:endParaRPr>
          </a:p>
          <a:p>
            <a:pPr eaLnBrk="1" hangingPunct="1"/>
            <a:r>
              <a:rPr lang="es-ES_tradnl">
                <a:solidFill>
                  <a:srgbClr val="FFFFFF"/>
                </a:solidFill>
                <a:latin typeface="Calibri" charset="0"/>
                <a:ea typeface="ＭＳ Ｐゴシック" charset="0"/>
                <a:cs typeface="ＭＳ Ｐゴシック" charset="0"/>
              </a:rPr>
              <a:t>Además de las 60 horas de conversación con su pareja (30 horas en cada idioma, de ahí los 3 ECTS), la asignatura requiere</a:t>
            </a:r>
          </a:p>
          <a:p>
            <a:pPr eaLnBrk="1" hangingPunct="1"/>
            <a:r>
              <a:rPr lang="es-ES_tradnl">
                <a:solidFill>
                  <a:srgbClr val="FFFFFF"/>
                </a:solidFill>
                <a:latin typeface="Calibri" charset="0"/>
                <a:ea typeface="ＭＳ Ｐゴシック" charset="0"/>
                <a:cs typeface="ＭＳ Ｐゴシック" charset="0"/>
              </a:rPr>
              <a:t>10 tutorías obligatorias con el tutor asignado. En cada una de las tutorías (cada 15 días, aproximadamente) se debe presentar un </a:t>
            </a:r>
            <a:r>
              <a:rPr lang="es-ES_tradnl" b="1">
                <a:solidFill>
                  <a:srgbClr val="FFFFFF"/>
                </a:solidFill>
                <a:latin typeface="Calibri" charset="0"/>
                <a:ea typeface="ＭＳ Ｐゴシック" charset="0"/>
                <a:cs typeface="ＭＳ Ｐゴシック" charset="0"/>
              </a:rPr>
              <a:t>diario </a:t>
            </a:r>
            <a:r>
              <a:rPr lang="es-ES_tradnl">
                <a:solidFill>
                  <a:srgbClr val="FFFFFF"/>
                </a:solidFill>
                <a:latin typeface="Calibri" charset="0"/>
                <a:ea typeface="ＭＳ Ｐゴシック" charset="0"/>
                <a:cs typeface="ＭＳ Ｐゴシック" charset="0"/>
              </a:rPr>
              <a:t>de cada uno de los encuentros. Estos diarios formarán parte de un Portafolio.</a:t>
            </a:r>
          </a:p>
          <a:p>
            <a:pPr eaLnBrk="1" hangingPunct="1">
              <a:spcBef>
                <a:spcPct val="0"/>
              </a:spcBef>
            </a:pPr>
            <a:endParaRPr lang="en-GB">
              <a:latin typeface="Calibri" charset="0"/>
              <a:ea typeface="ＭＳ Ｐゴシック" charset="0"/>
              <a:cs typeface="ＭＳ Ｐゴシック" charset="0"/>
            </a:endParaRPr>
          </a:p>
        </p:txBody>
      </p:sp>
      <p:sp>
        <p:nvSpPr>
          <p:cNvPr id="45059"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33BB750-A405-2644-A302-44F898528491}" type="slidenum">
              <a:rPr lang="en-GB" sz="1200"/>
              <a:pPr eaLnBrk="1" hangingPunct="1"/>
              <a:t>18</a:t>
            </a:fld>
            <a:endParaRPr lang="en-GB" sz="1200"/>
          </a:p>
        </p:txBody>
      </p:sp>
    </p:spTree>
    <p:extLst>
      <p:ext uri="{BB962C8B-B14F-4D97-AF65-F5344CB8AC3E}">
        <p14:creationId xmlns:p14="http://schemas.microsoft.com/office/powerpoint/2010/main" val="4330750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9154"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_tradnl">
                <a:solidFill>
                  <a:schemeClr val="bg1"/>
                </a:solidFill>
                <a:latin typeface="Calibri" charset="0"/>
                <a:ea typeface="ＭＳ Ｐゴシック" charset="0"/>
                <a:cs typeface="ＭＳ Ｐゴシック" charset="0"/>
              </a:rPr>
              <a:t>Los estudiantes pueden participar en el programa de una manera formal (evaluada y por créditos) o no evaluada, o sea, sólo por interés.</a:t>
            </a:r>
          </a:p>
          <a:p>
            <a:pPr eaLnBrk="1" hangingPunct="1"/>
            <a:r>
              <a:rPr lang="es-ES_tradnl">
                <a:solidFill>
                  <a:schemeClr val="bg1"/>
                </a:solidFill>
                <a:latin typeface="Calibri" charset="0"/>
                <a:ea typeface="ＭＳ Ｐゴシック" charset="0"/>
                <a:cs typeface="ＭＳ Ｐゴシック" charset="0"/>
              </a:rPr>
              <a:t>En ambos casos, el compromiso es que hay que realizar todas las tareas y cumplir todos los requisitos: algunas las pueden crear ellos; otras las eligen entre una batería de tareas que se ofertan; </a:t>
            </a:r>
          </a:p>
          <a:p>
            <a:pPr eaLnBrk="1" hangingPunct="1">
              <a:spcBef>
                <a:spcPct val="0"/>
              </a:spcBef>
            </a:pPr>
            <a:endParaRPr lang="en-GB">
              <a:latin typeface="Calibri" charset="0"/>
              <a:ea typeface="ＭＳ Ｐゴシック" charset="0"/>
              <a:cs typeface="ＭＳ Ｐゴシック" charset="0"/>
            </a:endParaRPr>
          </a:p>
          <a:p>
            <a:pPr eaLnBrk="1" hangingPunct="1"/>
            <a:r>
              <a:rPr lang="es-ES_tradnl">
                <a:solidFill>
                  <a:srgbClr val="FFFFFF"/>
                </a:solidFill>
                <a:latin typeface="Calibri" charset="0"/>
                <a:ea typeface="ＭＳ Ｐゴシック" charset="0"/>
                <a:cs typeface="ＭＳ Ｐゴシック" charset="0"/>
              </a:rPr>
              <a:t>Además de las 40 horas de conversación con su pareja (30 horas en cada idioma, de ahí los 2 ECTS), la asignatura requiere</a:t>
            </a:r>
          </a:p>
          <a:p>
            <a:pPr eaLnBrk="1" hangingPunct="1"/>
            <a:r>
              <a:rPr lang="es-ES_tradnl">
                <a:solidFill>
                  <a:srgbClr val="FFFFFF"/>
                </a:solidFill>
                <a:latin typeface="Calibri" charset="0"/>
                <a:ea typeface="ＭＳ Ｐゴシック" charset="0"/>
                <a:cs typeface="ＭＳ Ｐゴシック" charset="0"/>
              </a:rPr>
              <a:t>5 tutorías obligatorias con el tutor asignado. En cada una de las tutorías (cada 15 días, aproximadamente) se debe presentar un </a:t>
            </a:r>
            <a:r>
              <a:rPr lang="es-ES_tradnl" b="1">
                <a:solidFill>
                  <a:srgbClr val="FFFFFF"/>
                </a:solidFill>
                <a:latin typeface="Calibri" charset="0"/>
                <a:ea typeface="ＭＳ Ｐゴシック" charset="0"/>
                <a:cs typeface="ＭＳ Ｐゴシック" charset="0"/>
              </a:rPr>
              <a:t>diario </a:t>
            </a:r>
            <a:r>
              <a:rPr lang="es-ES_tradnl">
                <a:solidFill>
                  <a:srgbClr val="FFFFFF"/>
                </a:solidFill>
                <a:latin typeface="Calibri" charset="0"/>
                <a:ea typeface="ＭＳ Ｐゴシック" charset="0"/>
                <a:cs typeface="ＭＳ Ｐゴシック" charset="0"/>
              </a:rPr>
              <a:t>de cada uno de los encuentros. Estos diarios formarán parte de un Portafolio.</a:t>
            </a:r>
          </a:p>
          <a:p>
            <a:pPr eaLnBrk="1" hangingPunct="1"/>
            <a:r>
              <a:rPr lang="es-ES_tradnl">
                <a:solidFill>
                  <a:schemeClr val="bg1"/>
                </a:solidFill>
                <a:latin typeface="Calibri" charset="0"/>
                <a:ea typeface="ＭＳ Ｐゴシック" charset="0"/>
                <a:cs typeface="ＭＳ Ｐゴシック" charset="0"/>
              </a:rPr>
              <a:t>(yo pido fotocopia de los diarios para las tutorías, lo que me permite un seguimiento del aprendizaje)</a:t>
            </a:r>
            <a:endParaRPr lang="es-ES_tradnl">
              <a:solidFill>
                <a:srgbClr val="FFFFFF"/>
              </a:solidFill>
              <a:latin typeface="Calibri" charset="0"/>
              <a:ea typeface="ＭＳ Ｐゴシック" charset="0"/>
              <a:cs typeface="ＭＳ Ｐゴシック" charset="0"/>
            </a:endParaRPr>
          </a:p>
          <a:p>
            <a:pPr eaLnBrk="1" hangingPunct="1">
              <a:spcBef>
                <a:spcPct val="0"/>
              </a:spcBef>
            </a:pPr>
            <a:endParaRPr lang="en-GB">
              <a:latin typeface="Calibri" charset="0"/>
              <a:ea typeface="ＭＳ Ｐゴシック" charset="0"/>
              <a:cs typeface="ＭＳ Ｐゴシック" charset="0"/>
            </a:endParaRPr>
          </a:p>
        </p:txBody>
      </p:sp>
      <p:sp>
        <p:nvSpPr>
          <p:cNvPr id="49155"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F9CA371-4825-8E4A-A396-5F2B4888838A}" type="slidenum">
              <a:rPr lang="en-GB" sz="1200"/>
              <a:pPr eaLnBrk="1" hangingPunct="1"/>
              <a:t>21</a:t>
            </a:fld>
            <a:endParaRPr lang="en-GB" sz="1200"/>
          </a:p>
        </p:txBody>
      </p:sp>
    </p:spTree>
    <p:extLst>
      <p:ext uri="{BB962C8B-B14F-4D97-AF65-F5344CB8AC3E}">
        <p14:creationId xmlns:p14="http://schemas.microsoft.com/office/powerpoint/2010/main" val="8697142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4710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_tradnl">
                <a:solidFill>
                  <a:schemeClr val="bg1"/>
                </a:solidFill>
                <a:latin typeface="Calibri" charset="0"/>
                <a:ea typeface="ＭＳ Ｐゴシック" charset="0"/>
                <a:cs typeface="ＭＳ Ｐゴシック" charset="0"/>
              </a:rPr>
              <a:t>Los estudiantes pueden participar en el programa de una manera formal (evaluada y por créditos) o no evaluada, o sea, sólo por interés.</a:t>
            </a:r>
          </a:p>
          <a:p>
            <a:pPr eaLnBrk="1" hangingPunct="1"/>
            <a:r>
              <a:rPr lang="es-ES_tradnl">
                <a:solidFill>
                  <a:schemeClr val="bg1"/>
                </a:solidFill>
                <a:latin typeface="Calibri" charset="0"/>
                <a:ea typeface="ＭＳ Ｐゴシック" charset="0"/>
                <a:cs typeface="ＭＳ Ｐゴシック" charset="0"/>
              </a:rPr>
              <a:t>Si se desean créditos, hay que realizar tareas: algunas las pueden crear ellos; otras las eligen entre una batería de tareas que se ofertan; </a:t>
            </a:r>
          </a:p>
          <a:p>
            <a:pPr eaLnBrk="1" hangingPunct="1">
              <a:spcBef>
                <a:spcPct val="0"/>
              </a:spcBef>
            </a:pPr>
            <a:endParaRPr lang="en-GB">
              <a:latin typeface="Calibri" charset="0"/>
              <a:ea typeface="ＭＳ Ｐゴシック" charset="0"/>
              <a:cs typeface="ＭＳ Ｐゴシック" charset="0"/>
            </a:endParaRPr>
          </a:p>
          <a:p>
            <a:pPr eaLnBrk="1" hangingPunct="1"/>
            <a:r>
              <a:rPr lang="es-ES_tradnl">
                <a:solidFill>
                  <a:srgbClr val="FFFFFF"/>
                </a:solidFill>
                <a:latin typeface="Calibri" charset="0"/>
                <a:ea typeface="ＭＳ Ｐゴシック" charset="0"/>
                <a:cs typeface="ＭＳ Ｐゴシック" charset="0"/>
              </a:rPr>
              <a:t>Además de las 60 horas de conversación con su pareja (30 horas en cada idioma, de ahí los 3 ECTS), la asignatura requiere</a:t>
            </a:r>
          </a:p>
          <a:p>
            <a:pPr eaLnBrk="1" hangingPunct="1"/>
            <a:r>
              <a:rPr lang="es-ES_tradnl">
                <a:solidFill>
                  <a:srgbClr val="FFFFFF"/>
                </a:solidFill>
                <a:latin typeface="Calibri" charset="0"/>
                <a:ea typeface="ＭＳ Ｐゴシック" charset="0"/>
                <a:cs typeface="ＭＳ Ｐゴシック" charset="0"/>
              </a:rPr>
              <a:t>10 tutorías obligatorias con el tutor asignado. En cada una de las tutorías (cada 15 días, aproximadamente) se debe presentar un </a:t>
            </a:r>
            <a:r>
              <a:rPr lang="es-ES_tradnl" b="1">
                <a:solidFill>
                  <a:srgbClr val="FFFFFF"/>
                </a:solidFill>
                <a:latin typeface="Calibri" charset="0"/>
                <a:ea typeface="ＭＳ Ｐゴシック" charset="0"/>
                <a:cs typeface="ＭＳ Ｐゴシック" charset="0"/>
              </a:rPr>
              <a:t>diario </a:t>
            </a:r>
            <a:r>
              <a:rPr lang="es-ES_tradnl">
                <a:solidFill>
                  <a:srgbClr val="FFFFFF"/>
                </a:solidFill>
                <a:latin typeface="Calibri" charset="0"/>
                <a:ea typeface="ＭＳ Ｐゴシック" charset="0"/>
                <a:cs typeface="ＭＳ Ｐゴシック" charset="0"/>
              </a:rPr>
              <a:t>de cada uno de los encuentros. Estos diarios formarán parte de un Portafolio.</a:t>
            </a:r>
          </a:p>
          <a:p>
            <a:pPr eaLnBrk="1" hangingPunct="1">
              <a:spcBef>
                <a:spcPct val="0"/>
              </a:spcBef>
            </a:pPr>
            <a:endParaRPr lang="en-GB">
              <a:latin typeface="Calibri" charset="0"/>
              <a:ea typeface="ＭＳ Ｐゴシック" charset="0"/>
              <a:cs typeface="ＭＳ Ｐゴシック" charset="0"/>
            </a:endParaRPr>
          </a:p>
        </p:txBody>
      </p:sp>
      <p:sp>
        <p:nvSpPr>
          <p:cNvPr id="4710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BB5D284-C794-804F-982A-88360F72C47C}" type="slidenum">
              <a:rPr lang="en-GB" sz="1200"/>
              <a:pPr eaLnBrk="1" hangingPunct="1"/>
              <a:t>25</a:t>
            </a:fld>
            <a:endParaRPr lang="en-GB" sz="1200"/>
          </a:p>
        </p:txBody>
      </p:sp>
    </p:spTree>
    <p:extLst>
      <p:ext uri="{BB962C8B-B14F-4D97-AF65-F5344CB8AC3E}">
        <p14:creationId xmlns:p14="http://schemas.microsoft.com/office/powerpoint/2010/main" val="21459786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1202"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5120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6F181E-17CD-BA4A-9920-9F61D7F9B5BB}" type="slidenum">
              <a:rPr lang="en-GB" sz="1200"/>
              <a:pPr eaLnBrk="1" hangingPunct="1"/>
              <a:t>26</a:t>
            </a:fld>
            <a:endParaRPr lang="en-GB" sz="1200"/>
          </a:p>
        </p:txBody>
      </p:sp>
    </p:spTree>
    <p:extLst>
      <p:ext uri="{BB962C8B-B14F-4D97-AF65-F5344CB8AC3E}">
        <p14:creationId xmlns:p14="http://schemas.microsoft.com/office/powerpoint/2010/main" val="4749158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3250"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53251"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7C8B60-1444-FF41-9E7A-BFBCC20CBDEA}" type="slidenum">
              <a:rPr lang="en-GB" sz="1200"/>
              <a:pPr eaLnBrk="1" hangingPunct="1"/>
              <a:t>27</a:t>
            </a:fld>
            <a:endParaRPr lang="en-GB" sz="1200"/>
          </a:p>
        </p:txBody>
      </p:sp>
    </p:spTree>
    <p:extLst>
      <p:ext uri="{BB962C8B-B14F-4D97-AF65-F5344CB8AC3E}">
        <p14:creationId xmlns:p14="http://schemas.microsoft.com/office/powerpoint/2010/main" val="18609040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5298"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ES_tradnl">
                <a:latin typeface="Calibri" charset="0"/>
                <a:ea typeface="ＭＳ Ｐゴシック" charset="0"/>
                <a:cs typeface="ＭＳ Ｐゴシック" charset="0"/>
              </a:rPr>
              <a:t>En el argot de la metodología tándem no se habla de profesores sino de </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asesores lingüísticos</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 o </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tutores</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 ya que su función es la de dirigir, </a:t>
            </a:r>
            <a:r>
              <a:rPr lang="es-ES_tradnl" altLang="ja-JP">
                <a:solidFill>
                  <a:srgbClr val="FFFFFF"/>
                </a:solidFill>
                <a:latin typeface="Calibri" charset="0"/>
                <a:ea typeface="ＭＳ Ｐゴシック" charset="0"/>
                <a:cs typeface="ＭＳ Ｐゴシック" charset="0"/>
              </a:rPr>
              <a:t>es la de guiar a las parejas de alumnos en su aprendizaje, </a:t>
            </a:r>
            <a:r>
              <a:rPr lang="es-ES_tradnl" altLang="ja-JP">
                <a:latin typeface="Calibri" charset="0"/>
                <a:ea typeface="ＭＳ Ｐゴシック" charset="0"/>
                <a:cs typeface="ＭＳ Ｐゴシック" charset="0"/>
              </a:rPr>
              <a:t>proporcionar tareas y material, atender las tutorías y </a:t>
            </a:r>
            <a:r>
              <a:rPr lang="es-ES_tradnl" altLang="ja-JP">
                <a:solidFill>
                  <a:srgbClr val="FFFFFF"/>
                </a:solidFill>
                <a:latin typeface="Calibri" charset="0"/>
                <a:ea typeface="ＭＳ Ｐゴシック" charset="0"/>
                <a:cs typeface="ＭＳ Ｐゴシック" charset="0"/>
              </a:rPr>
              <a:t>evaluar el resultado de sus trabajos</a:t>
            </a:r>
            <a:r>
              <a:rPr lang="es-ES_tradnl" altLang="ja-JP">
                <a:latin typeface="Calibri" charset="0"/>
                <a:ea typeface="ＭＳ Ｐゴシック" charset="0"/>
                <a:cs typeface="ＭＳ Ｐゴシック" charset="0"/>
              </a:rPr>
              <a:t>, más que la de </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enseñar</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 en el sentido de transmitir conocimientos. Además de una cantidad de </a:t>
            </a:r>
            <a:r>
              <a:rPr lang="es-ES_tradnl" altLang="ja-JP" i="1">
                <a:latin typeface="Calibri" charset="0"/>
                <a:ea typeface="ＭＳ Ｐゴシック" charset="0"/>
                <a:cs typeface="ＭＳ Ｐゴシック" charset="0"/>
              </a:rPr>
              <a:t>input</a:t>
            </a:r>
            <a:r>
              <a:rPr lang="es-ES_tradnl" altLang="ja-JP">
                <a:latin typeface="Calibri" charset="0"/>
                <a:ea typeface="ＭＳ Ｐゴシック" charset="0"/>
                <a:cs typeface="ＭＳ Ｐゴシック" charset="0"/>
              </a:rPr>
              <a:t> comprensible (el que se ofrece en las clases presenciales de corte teórico), es esencial para el aprendizaje de lenguas el desarrollo de la interacción entre estudiantes y otros hablantes.</a:t>
            </a:r>
          </a:p>
          <a:p>
            <a:pPr eaLnBrk="1" hangingPunct="1">
              <a:spcBef>
                <a:spcPct val="0"/>
              </a:spcBef>
            </a:pPr>
            <a:r>
              <a:rPr lang="es-ES_tradnl">
                <a:solidFill>
                  <a:srgbClr val="FFFFFF"/>
                </a:solidFill>
                <a:latin typeface="Calibri" charset="0"/>
                <a:ea typeface="ＭＳ Ｐゴシック" charset="0"/>
                <a:cs typeface="ＭＳ Ｐゴシック" charset="0"/>
              </a:rPr>
              <a:t>Un tutor será responsable de no más de 5 alumnos </a:t>
            </a:r>
          </a:p>
          <a:p>
            <a:pPr eaLnBrk="1" hangingPunct="1">
              <a:spcBef>
                <a:spcPct val="0"/>
              </a:spcBef>
            </a:pPr>
            <a:r>
              <a:rPr lang="es-ES_tradnl">
                <a:solidFill>
                  <a:srgbClr val="FFFFFF"/>
                </a:solidFill>
                <a:latin typeface="Calibri" charset="0"/>
                <a:ea typeface="ＭＳ Ｐゴシック" charset="0"/>
                <a:cs typeface="ＭＳ Ｐゴシック" charset="0"/>
              </a:rPr>
              <a:t>Otras tareas: las de realizar una evaluación previa del alumnado y la de coordinar las actividades de sus alumnos; las de llevar a cabo 10 tutorías por alumno y evaluar su progreso en el aprendizaje cultural y en el lingüístico, tanto oral como escrito.</a:t>
            </a:r>
          </a:p>
          <a:p>
            <a:pPr eaLnBrk="1" hangingPunct="1">
              <a:spcBef>
                <a:spcPct val="0"/>
              </a:spcBef>
            </a:pPr>
            <a:r>
              <a:rPr lang="es-ES_tradnl">
                <a:solidFill>
                  <a:srgbClr val="FFFFFF"/>
                </a:solidFill>
                <a:latin typeface="Calibri" charset="0"/>
                <a:ea typeface="ＭＳ Ｐゴシック" charset="0"/>
                <a:cs typeface="ＭＳ Ｐゴシック" charset="0"/>
              </a:rPr>
              <a:t>Los profesores trabajan, pues, en parejas, ya que, por ejemplo, deberán ser profesores de la especialidad de Hispánicas quienes evalúen el aprendizaje de los alumnos extranjeros.</a:t>
            </a:r>
          </a:p>
          <a:p>
            <a:pPr eaLnBrk="1" hangingPunct="1">
              <a:spcBef>
                <a:spcPct val="0"/>
              </a:spcBef>
            </a:pPr>
            <a:endParaRPr lang="en-GB">
              <a:latin typeface="Calibri" charset="0"/>
              <a:ea typeface="ＭＳ Ｐゴシック" charset="0"/>
              <a:cs typeface="ＭＳ Ｐゴシック" charset="0"/>
            </a:endParaRPr>
          </a:p>
        </p:txBody>
      </p:sp>
      <p:sp>
        <p:nvSpPr>
          <p:cNvPr id="55299"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9D908D1-BE28-2247-B165-5B7390F0435A}" type="slidenum">
              <a:rPr lang="en-GB" sz="1200"/>
              <a:pPr eaLnBrk="1" hangingPunct="1"/>
              <a:t>28</a:t>
            </a:fld>
            <a:endParaRPr lang="en-GB" sz="1200"/>
          </a:p>
        </p:txBody>
      </p:sp>
    </p:spTree>
    <p:extLst>
      <p:ext uri="{BB962C8B-B14F-4D97-AF65-F5344CB8AC3E}">
        <p14:creationId xmlns:p14="http://schemas.microsoft.com/office/powerpoint/2010/main" val="2628191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7410"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s-ES_tradnl">
                <a:latin typeface="Calibri" charset="0"/>
                <a:ea typeface="ＭＳ Ｐゴシック" charset="0"/>
                <a:cs typeface="ＭＳ Ｐゴシック" charset="0"/>
              </a:rPr>
              <a:t>La asignatura se plantea como refuerzo de la lengua vehicular tanto escrito como hablado (trabaja las cuatro competencias: comprensión oral y escrita y expresión oral y escrita) y del contexto cultural en el que se produce. La relación unipersonal entre el alumnado genera hábitos y actitudes de intercambio cultural y lingüístico en el marco Europeo de Educación Superior.</a:t>
            </a:r>
          </a:p>
          <a:p>
            <a:r>
              <a:rPr lang="es-ES_tradnl">
                <a:solidFill>
                  <a:schemeClr val="bg1"/>
                </a:solidFill>
                <a:latin typeface="Arial" charset="0"/>
                <a:ea typeface="ＭＳ Ｐゴシック" charset="0"/>
                <a:cs typeface="Arial" charset="0"/>
              </a:rPr>
              <a:t>Este modelo de aprendizaje no pretende sustituir ningún otro sistema de aprendizaje sino que se presenta como un complemento eficaz a cualquiera de ellos.</a:t>
            </a:r>
          </a:p>
          <a:p>
            <a:endParaRPr lang="es-ES_tradnl">
              <a:latin typeface="Calibri" charset="0"/>
              <a:ea typeface="ＭＳ Ｐゴシック" charset="0"/>
              <a:cs typeface="ＭＳ Ｐゴシック" charset="0"/>
            </a:endParaRPr>
          </a:p>
        </p:txBody>
      </p:sp>
      <p:sp>
        <p:nvSpPr>
          <p:cNvPr id="17411"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2B4704-3445-8845-8CA4-E2FCD4E23F18}" type="slidenum">
              <a:rPr lang="en-GB" sz="1200"/>
              <a:pPr eaLnBrk="1" hangingPunct="1"/>
              <a:t>2</a:t>
            </a:fld>
            <a:endParaRPr lang="en-GB" sz="1200"/>
          </a:p>
        </p:txBody>
      </p:sp>
    </p:spTree>
    <p:extLst>
      <p:ext uri="{BB962C8B-B14F-4D97-AF65-F5344CB8AC3E}">
        <p14:creationId xmlns:p14="http://schemas.microsoft.com/office/powerpoint/2010/main" val="445490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734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ES_tradnl">
                <a:latin typeface="Calibri" charset="0"/>
                <a:ea typeface="ＭＳ Ｐゴシック" charset="0"/>
                <a:cs typeface="ＭＳ Ｐゴシック" charset="0"/>
              </a:rPr>
              <a:t>Un principio esencial del aprendizaje en tándem es que </a:t>
            </a:r>
            <a:r>
              <a:rPr lang="es-ES_tradnl" b="1">
                <a:latin typeface="Calibri" charset="0"/>
                <a:ea typeface="ＭＳ Ｐゴシック" charset="0"/>
                <a:cs typeface="ＭＳ Ｐゴシック" charset="0"/>
              </a:rPr>
              <a:t>no se puede partir de un conocimiento cero</a:t>
            </a:r>
            <a:r>
              <a:rPr lang="es-ES_tradnl">
                <a:latin typeface="Calibri" charset="0"/>
                <a:ea typeface="ＭＳ Ｐゴシック" charset="0"/>
                <a:cs typeface="ＭＳ Ｐゴシック" charset="0"/>
              </a:rPr>
              <a:t> de la lengua meta. Por eso se recomienda que para aquellas lenguas sin presencia en el Bachillerato no se ofrezca la asignatura hasta segundo curso.</a:t>
            </a:r>
          </a:p>
          <a:p>
            <a:pPr eaLnBrk="1" hangingPunct="1">
              <a:spcBef>
                <a:spcPct val="0"/>
              </a:spcBef>
            </a:pPr>
            <a:r>
              <a:rPr lang="es-ES_tradnl">
                <a:latin typeface="Calibri" charset="0"/>
                <a:ea typeface="ＭＳ Ｐゴシック" charset="0"/>
                <a:cs typeface="ＭＳ Ｐゴシック" charset="0"/>
              </a:rPr>
              <a:t>Tras la correspondiente pre-matrícula, necesaria para calcular el número de grupos y las posibilidades de emparejamiento, habrá un examen inicial de posicionamiento por niveles, de manera que las parejas estén formadas, en la medida de lo posible por alumnos del mismo nivel en las dos lenguas. Esta prueba servirá como punto de referencia para evaluar la evolución el alumno con el examen escrito final.</a:t>
            </a:r>
          </a:p>
          <a:p>
            <a:pPr eaLnBrk="1" hangingPunct="1">
              <a:spcBef>
                <a:spcPct val="0"/>
              </a:spcBef>
            </a:pPr>
            <a:r>
              <a:rPr lang="es-ES_tradnl">
                <a:latin typeface="Calibri" charset="0"/>
                <a:ea typeface="ＭＳ Ｐゴシック" charset="0"/>
                <a:cs typeface="ＭＳ Ｐゴシック" charset="0"/>
              </a:rPr>
              <a:t>Los alumnos se emparejarán según el orden de inscripción (aunque el examen inicial podría incluir preguntas sobre gustos y aficiones que facilitaran el emparejamiento en caso de incompatibilidad). </a:t>
            </a:r>
          </a:p>
          <a:p>
            <a:pPr eaLnBrk="1" hangingPunct="1"/>
            <a:r>
              <a:rPr lang="es-ES_tradnl">
                <a:solidFill>
                  <a:schemeClr val="bg1"/>
                </a:solidFill>
                <a:latin typeface="Calibri" charset="0"/>
                <a:ea typeface="ＭＳ Ｐゴシック" charset="0"/>
                <a:cs typeface="ＭＳ Ｐゴシック" charset="0"/>
              </a:rPr>
              <a:t>Certificado de nivel: posicionamiento para que las parejas estén formadas por alumnos del mismo nivel en las dos lenguas (aunque no sea imprescindible, siempre es conveniente).</a:t>
            </a:r>
          </a:p>
          <a:p>
            <a:pPr eaLnBrk="1" hangingPunct="1"/>
            <a:r>
              <a:rPr lang="es-ES_tradnl">
                <a:solidFill>
                  <a:schemeClr val="bg1"/>
                </a:solidFill>
                <a:latin typeface="Calibri" charset="0"/>
                <a:ea typeface="ＭＳ Ｐゴシック" charset="0"/>
                <a:cs typeface="ＭＳ Ｐゴシック" charset="0"/>
              </a:rPr>
              <a:t>Tutoría de nivel: (método </a:t>
            </a:r>
            <a:r>
              <a:rPr lang="es-ES_tradnl" b="1">
                <a:solidFill>
                  <a:schemeClr val="bg1"/>
                </a:solidFill>
                <a:latin typeface="Calibri" charset="0"/>
                <a:ea typeface="ＭＳ Ｐゴシック" charset="0"/>
                <a:cs typeface="ＭＳ Ｐゴシック" charset="0"/>
              </a:rPr>
              <a:t>ipsativo</a:t>
            </a:r>
            <a:r>
              <a:rPr lang="es-ES_tradnl">
                <a:solidFill>
                  <a:schemeClr val="bg1"/>
                </a:solidFill>
                <a:latin typeface="Calibri" charset="0"/>
                <a:ea typeface="ＭＳ Ｐゴシック" charset="0"/>
                <a:cs typeface="ＭＳ Ｐゴシック" charset="0"/>
              </a:rPr>
              <a:t>)</a:t>
            </a:r>
          </a:p>
          <a:p>
            <a:pPr eaLnBrk="1" hangingPunct="1"/>
            <a:r>
              <a:rPr lang="es-ES_tradnl">
                <a:solidFill>
                  <a:schemeClr val="bg1"/>
                </a:solidFill>
                <a:latin typeface="Calibri" charset="0"/>
                <a:ea typeface="ＭＳ Ｐゴシック" charset="0"/>
                <a:cs typeface="ＭＳ Ｐゴシック" charset="0"/>
              </a:rPr>
              <a:t>Los alumnos </a:t>
            </a:r>
            <a:r>
              <a:rPr lang="es-ES_tradnl" b="1">
                <a:solidFill>
                  <a:schemeClr val="bg1"/>
                </a:solidFill>
                <a:latin typeface="Calibri" charset="0"/>
                <a:ea typeface="ＭＳ Ｐゴシック" charset="0"/>
                <a:cs typeface="ＭＳ Ｐゴシック" charset="0"/>
              </a:rPr>
              <a:t>bilingües </a:t>
            </a:r>
            <a:r>
              <a:rPr lang="es-ES_tradnl">
                <a:solidFill>
                  <a:schemeClr val="bg1"/>
                </a:solidFill>
                <a:latin typeface="Calibri" charset="0"/>
                <a:ea typeface="ＭＳ Ｐゴシック" charset="0"/>
                <a:cs typeface="ＭＳ Ｐゴシック" charset="0"/>
              </a:rPr>
              <a:t>han de participar con su primera lengua (normalmente la de la cultura en la que viven)</a:t>
            </a:r>
          </a:p>
          <a:p>
            <a:pPr eaLnBrk="1" hangingPunct="1"/>
            <a:r>
              <a:rPr lang="es-ES_tradnl" sz="1100">
                <a:solidFill>
                  <a:schemeClr val="bg1"/>
                </a:solidFill>
                <a:latin typeface="Calibri" charset="0"/>
                <a:ea typeface="ＭＳ Ｐゴシック" charset="0"/>
                <a:cs typeface="ＭＳ Ｐゴシック" charset="0"/>
              </a:rPr>
              <a:t>Aquellos alumnos que no desean créditos tienen el mismo tratamiento, pero si no es posible un emparejamiento por nivel se emparejan según el orden de inscripción.</a:t>
            </a:r>
          </a:p>
          <a:p>
            <a:pPr eaLnBrk="1" hangingPunct="1">
              <a:spcBef>
                <a:spcPct val="0"/>
              </a:spcBef>
            </a:pPr>
            <a:endParaRPr lang="en-GB">
              <a:latin typeface="Calibri" charset="0"/>
              <a:ea typeface="ＭＳ Ｐゴシック" charset="0"/>
              <a:cs typeface="ＭＳ Ｐゴシック" charset="0"/>
            </a:endParaRPr>
          </a:p>
        </p:txBody>
      </p:sp>
      <p:sp>
        <p:nvSpPr>
          <p:cNvPr id="5734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10DB17-79F7-FD45-B3A6-4842CAE8CADB}" type="slidenum">
              <a:rPr lang="en-GB" sz="1200"/>
              <a:pPr eaLnBrk="1" hangingPunct="1"/>
              <a:t>29</a:t>
            </a:fld>
            <a:endParaRPr lang="en-GB" sz="1200"/>
          </a:p>
        </p:txBody>
      </p:sp>
    </p:spTree>
    <p:extLst>
      <p:ext uri="{BB962C8B-B14F-4D97-AF65-F5344CB8AC3E}">
        <p14:creationId xmlns:p14="http://schemas.microsoft.com/office/powerpoint/2010/main" val="19752606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59394"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n-GB">
                <a:latin typeface="Calibri" charset="0"/>
                <a:ea typeface="ＭＳ Ｐゴシック" charset="0"/>
                <a:cs typeface="ＭＳ Ｐゴシック" charset="0"/>
              </a:rPr>
              <a:t>Aspectos administrativos</a:t>
            </a:r>
          </a:p>
        </p:txBody>
      </p:sp>
      <p:sp>
        <p:nvSpPr>
          <p:cNvPr id="59395"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289318-CABD-0B4D-B936-131D8A2AA5A1}" type="slidenum">
              <a:rPr lang="en-GB" sz="1200"/>
              <a:pPr eaLnBrk="1" hangingPunct="1"/>
              <a:t>30</a:t>
            </a:fld>
            <a:endParaRPr lang="en-GB" sz="1200"/>
          </a:p>
        </p:txBody>
      </p:sp>
    </p:spTree>
    <p:extLst>
      <p:ext uri="{BB962C8B-B14F-4D97-AF65-F5344CB8AC3E}">
        <p14:creationId xmlns:p14="http://schemas.microsoft.com/office/powerpoint/2010/main" val="2568018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61442"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endParaRPr lang="en-GB">
              <a:latin typeface="Calibri" charset="0"/>
              <a:ea typeface="ＭＳ Ｐゴシック" charset="0"/>
              <a:cs typeface="ＭＳ Ｐゴシック" charset="0"/>
            </a:endParaRPr>
          </a:p>
        </p:txBody>
      </p:sp>
      <p:sp>
        <p:nvSpPr>
          <p:cNvPr id="6144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D2C26A-14B5-6247-824C-2E4507823CBA}" type="slidenum">
              <a:rPr lang="en-GB" sz="1200"/>
              <a:pPr eaLnBrk="1" hangingPunct="1"/>
              <a:t>31</a:t>
            </a:fld>
            <a:endParaRPr lang="en-GB" sz="1200"/>
          </a:p>
        </p:txBody>
      </p:sp>
    </p:spTree>
    <p:extLst>
      <p:ext uri="{BB962C8B-B14F-4D97-AF65-F5344CB8AC3E}">
        <p14:creationId xmlns:p14="http://schemas.microsoft.com/office/powerpoint/2010/main" val="17747520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19458" name="Marcador de notas 2"/>
          <p:cNvSpPr>
            <a:spLocks noGrp="1"/>
          </p:cNvSpPr>
          <p:nvPr>
            <p:ph type="body" idx="1"/>
          </p:nvPr>
        </p:nvSpPr>
        <p:spPr bwMode="auto">
          <a:noFill/>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Calibri" charset="0"/>
              <a:ea typeface="ＭＳ Ｐゴシック" charset="0"/>
              <a:cs typeface="ＭＳ Ｐゴシック" charset="0"/>
            </a:endParaRPr>
          </a:p>
        </p:txBody>
      </p:sp>
      <p:sp>
        <p:nvSpPr>
          <p:cNvPr id="19459"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532B8ED-5098-8147-BF95-177855C3105D}" type="slidenum">
              <a:rPr lang="en-GB" sz="1200"/>
              <a:pPr eaLnBrk="1" hangingPunct="1"/>
              <a:t>3</a:t>
            </a:fld>
            <a:endParaRPr lang="en-GB" sz="1200"/>
          </a:p>
        </p:txBody>
      </p:sp>
    </p:spTree>
    <p:extLst>
      <p:ext uri="{BB962C8B-B14F-4D97-AF65-F5344CB8AC3E}">
        <p14:creationId xmlns:p14="http://schemas.microsoft.com/office/powerpoint/2010/main" val="14123137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4578"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_tradnl">
                <a:solidFill>
                  <a:schemeClr val="bg1"/>
                </a:solidFill>
                <a:latin typeface="Arial" charset="0"/>
                <a:ea typeface="ＭＳ Ｐゴシック" charset="0"/>
                <a:cs typeface="Arial" charset="0"/>
              </a:rPr>
              <a:t>Principio básico: cada lengua dispondrá del 50% del tiempo de trabajo.</a:t>
            </a:r>
          </a:p>
          <a:p>
            <a:pPr eaLnBrk="1" hangingPunct="1"/>
            <a:r>
              <a:rPr lang="es-ES_tradnl">
                <a:solidFill>
                  <a:schemeClr val="bg1"/>
                </a:solidFill>
                <a:latin typeface="Arial" charset="0"/>
                <a:ea typeface="ＭＳ Ｐゴシック" charset="0"/>
                <a:cs typeface="Arial" charset="0"/>
              </a:rPr>
              <a:t>Ambos estudiantes aprenden el uno del otro (aprendizaje entre iguales); </a:t>
            </a:r>
          </a:p>
          <a:p>
            <a:pPr eaLnBrk="1" hangingPunct="1"/>
            <a:r>
              <a:rPr lang="es-ES_tradnl">
                <a:solidFill>
                  <a:schemeClr val="bg1"/>
                </a:solidFill>
                <a:latin typeface="Arial" charset="0"/>
                <a:ea typeface="ＭＳ Ｐゴシック" charset="0"/>
                <a:cs typeface="Arial" charset="0"/>
              </a:rPr>
              <a:t>Ambos estudiantes se apoyan uno a otro;</a:t>
            </a:r>
          </a:p>
          <a:p>
            <a:pPr eaLnBrk="1" hangingPunct="1"/>
            <a:r>
              <a:rPr lang="es-ES_tradnl">
                <a:solidFill>
                  <a:schemeClr val="bg1"/>
                </a:solidFill>
                <a:latin typeface="Arial" charset="0"/>
                <a:ea typeface="ＭＳ Ｐゴシック" charset="0"/>
                <a:cs typeface="Arial" charset="0"/>
              </a:rPr>
              <a:t>Se dan retroalimentación mutua, con gran inmediatez y a partes iguales.</a:t>
            </a:r>
          </a:p>
          <a:p>
            <a:endParaRPr lang="es-ES_tradnl">
              <a:latin typeface="Calibri" charset="0"/>
              <a:ea typeface="ＭＳ Ｐゴシック" charset="0"/>
              <a:cs typeface="ＭＳ Ｐゴシック" charset="0"/>
            </a:endParaRPr>
          </a:p>
        </p:txBody>
      </p:sp>
      <p:sp>
        <p:nvSpPr>
          <p:cNvPr id="24579"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FAC121C-F415-F744-B42C-A18C0DE6ADAC}" type="slidenum">
              <a:rPr lang="en-GB" sz="1200"/>
              <a:pPr eaLnBrk="1" hangingPunct="1"/>
              <a:t>7</a:t>
            </a:fld>
            <a:endParaRPr lang="en-GB" sz="1200"/>
          </a:p>
        </p:txBody>
      </p:sp>
    </p:spTree>
    <p:extLst>
      <p:ext uri="{BB962C8B-B14F-4D97-AF65-F5344CB8AC3E}">
        <p14:creationId xmlns:p14="http://schemas.microsoft.com/office/powerpoint/2010/main" val="619639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6626"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ormAutofit lnSpcReduction="10000"/>
          </a:bodyPr>
          <a:lstStyle/>
          <a:p>
            <a:pPr eaLnBrk="1" hangingPunct="1">
              <a:spcBef>
                <a:spcPct val="0"/>
              </a:spcBef>
            </a:pPr>
            <a:r>
              <a:rPr lang="es-ES_tradnl" sz="1800" b="1">
                <a:latin typeface="Calibri" charset="0"/>
                <a:ea typeface="ＭＳ Ｐゴシック" charset="0"/>
                <a:cs typeface="ＭＳ Ｐゴシック" charset="0"/>
              </a:rPr>
              <a:t>todas las competencias que aparecen bajo el título de la autonomía son transferibles a otros contextos dentro y más allá de la universidad, y por lo tanto, tienen valor en sí mismas. </a:t>
            </a:r>
          </a:p>
          <a:p>
            <a:pPr eaLnBrk="1" hangingPunct="1">
              <a:spcBef>
                <a:spcPct val="0"/>
              </a:spcBef>
            </a:pPr>
            <a:r>
              <a:rPr lang="es-ES_tradnl">
                <a:latin typeface="Calibri" charset="0"/>
                <a:ea typeface="ＭＳ Ｐゴシック" charset="0"/>
                <a:cs typeface="ＭＳ Ｐゴシック" charset="0"/>
              </a:rPr>
              <a:t>La metodología de tándem ofrece una grandísima flexibilidad horaria y de adaptación a las necesidades de los alumnos, pero se recomienda tener disponibilidad durante algún fin de semana.</a:t>
            </a:r>
          </a:p>
          <a:p>
            <a:pPr eaLnBrk="1" hangingPunct="1"/>
            <a:r>
              <a:rPr lang="es-ES_tradnl" sz="1800">
                <a:solidFill>
                  <a:schemeClr val="bg1"/>
                </a:solidFill>
                <a:latin typeface="Arial" charset="0"/>
                <a:ea typeface="ＭＳ Ｐゴシック" charset="0"/>
                <a:cs typeface="Arial" charset="0"/>
              </a:rPr>
              <a:t>Los estudiantes "tomen el control de su aprendizaje" (Holec, 1981:3); </a:t>
            </a:r>
          </a:p>
          <a:p>
            <a:pPr eaLnBrk="1" hangingPunct="1"/>
            <a:r>
              <a:rPr lang="es-ES_tradnl" sz="1800">
                <a:solidFill>
                  <a:schemeClr val="bg1"/>
                </a:solidFill>
                <a:latin typeface="Arial" charset="0"/>
                <a:ea typeface="ＭＳ Ｐゴシック" charset="0"/>
                <a:cs typeface="Arial" charset="0"/>
              </a:rPr>
              <a:t>Negocien, planeen y co-manejen una agenda de aprendizaje especializada; planteen sus objetivos y necesidades;</a:t>
            </a:r>
          </a:p>
          <a:p>
            <a:pPr eaLnBrk="1" hangingPunct="1"/>
            <a:r>
              <a:rPr lang="es-ES_tradnl" sz="1800">
                <a:solidFill>
                  <a:schemeClr val="bg1"/>
                </a:solidFill>
                <a:latin typeface="Arial" charset="0"/>
                <a:ea typeface="ＭＳ Ｐゴシック" charset="0"/>
                <a:cs typeface="Arial" charset="0"/>
              </a:rPr>
              <a:t>Reflexionen sobre sus experiencias y necesidades individuales de aprendizaje; (revisión recurrente del proceso). </a:t>
            </a:r>
          </a:p>
          <a:p>
            <a:pPr eaLnBrk="1" hangingPunct="1">
              <a:spcBef>
                <a:spcPct val="0"/>
              </a:spcBef>
            </a:pPr>
            <a:endParaRPr lang="es-ES_tradnl" sz="1800" b="1">
              <a:latin typeface="Calibri" charset="0"/>
              <a:ea typeface="ＭＳ Ｐゴシック" charset="0"/>
              <a:cs typeface="ＭＳ Ｐゴシック" charset="0"/>
            </a:endParaRPr>
          </a:p>
        </p:txBody>
      </p:sp>
      <p:sp>
        <p:nvSpPr>
          <p:cNvPr id="26627"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3483EE8-9082-454D-906A-9FFB7B53379B}" type="slidenum">
              <a:rPr lang="en-GB" sz="1200"/>
              <a:pPr eaLnBrk="1" hangingPunct="1"/>
              <a:t>8</a:t>
            </a:fld>
            <a:endParaRPr lang="en-GB" sz="1200"/>
          </a:p>
        </p:txBody>
      </p:sp>
    </p:spTree>
    <p:extLst>
      <p:ext uri="{BB962C8B-B14F-4D97-AF65-F5344CB8AC3E}">
        <p14:creationId xmlns:p14="http://schemas.microsoft.com/office/powerpoint/2010/main" val="11282166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28674"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s-ES_tradnl">
                <a:solidFill>
                  <a:schemeClr val="bg1"/>
                </a:solidFill>
                <a:latin typeface="Arial" charset="0"/>
                <a:ea typeface="ＭＳ Ｐゴシック" charset="0"/>
                <a:cs typeface="Arial" charset="0"/>
              </a:rPr>
              <a:t>Hay una situación auténtica de comunicación;</a:t>
            </a:r>
          </a:p>
          <a:p>
            <a:pPr eaLnBrk="1" hangingPunct="1"/>
            <a:r>
              <a:rPr lang="es-ES_tradnl">
                <a:solidFill>
                  <a:schemeClr val="bg1"/>
                </a:solidFill>
                <a:latin typeface="Arial" charset="0"/>
                <a:ea typeface="ＭＳ Ｐゴシック" charset="0"/>
                <a:cs typeface="Arial" charset="0"/>
              </a:rPr>
              <a:t>Los vacíos de información o de opinión crean una necesidad auténtica; </a:t>
            </a:r>
          </a:p>
          <a:p>
            <a:pPr eaLnBrk="1" hangingPunct="1"/>
            <a:r>
              <a:rPr lang="es-ES_tradnl">
                <a:solidFill>
                  <a:schemeClr val="bg1"/>
                </a:solidFill>
                <a:latin typeface="Arial" charset="0"/>
                <a:ea typeface="ＭＳ Ｐゴシック" charset="0"/>
                <a:cs typeface="Arial" charset="0"/>
              </a:rPr>
              <a:t>Las tareas son aproximaciones cercanas al día a día; </a:t>
            </a:r>
          </a:p>
          <a:p>
            <a:pPr eaLnBrk="1" hangingPunct="1"/>
            <a:r>
              <a:rPr lang="es-ES_tradnl">
                <a:solidFill>
                  <a:schemeClr val="bg1"/>
                </a:solidFill>
                <a:latin typeface="Arial" charset="0"/>
                <a:ea typeface="ＭＳ Ｐゴシック" charset="0"/>
                <a:cs typeface="Arial" charset="0"/>
              </a:rPr>
              <a:t>Se utiliza la negociación auténtica y la interacción para solucionar problemas auténticos;</a:t>
            </a:r>
          </a:p>
          <a:p>
            <a:pPr eaLnBrk="1" hangingPunct="1"/>
            <a:r>
              <a:rPr lang="es-ES_tradnl">
                <a:solidFill>
                  <a:schemeClr val="bg1"/>
                </a:solidFill>
                <a:latin typeface="Arial" charset="0"/>
                <a:ea typeface="ＭＳ Ｐゴシック" charset="0"/>
                <a:cs typeface="Arial" charset="0"/>
              </a:rPr>
              <a:t>Se eliminan las limitaciones artificiales (aulas, libros de texto, profesores) lo que favorece la espontaneidad y la situación real.</a:t>
            </a:r>
          </a:p>
          <a:p>
            <a:pPr eaLnBrk="1" hangingPunct="1"/>
            <a:r>
              <a:rPr lang="es-ES_tradnl">
                <a:solidFill>
                  <a:schemeClr val="bg1"/>
                </a:solidFill>
                <a:latin typeface="Arial" charset="0"/>
                <a:ea typeface="ＭＳ Ｐゴシック" charset="0"/>
                <a:cs typeface="Arial" charset="0"/>
              </a:rPr>
              <a:t>Las relaciones son verdaderas con nativos (los mismos estudiantes se convierten en recursos lingüísticos naturales y vivos). </a:t>
            </a:r>
          </a:p>
          <a:p>
            <a:pPr eaLnBrk="1" hangingPunct="1">
              <a:spcBef>
                <a:spcPct val="0"/>
              </a:spcBef>
            </a:pPr>
            <a:endParaRPr lang="en-GB">
              <a:latin typeface="Calibri" charset="0"/>
              <a:ea typeface="ＭＳ Ｐゴシック" charset="0"/>
              <a:cs typeface="ＭＳ Ｐゴシック" charset="0"/>
            </a:endParaRPr>
          </a:p>
        </p:txBody>
      </p:sp>
      <p:sp>
        <p:nvSpPr>
          <p:cNvPr id="28675"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483B2F-9EF6-BA43-86A9-99927F38CFF5}" type="slidenum">
              <a:rPr lang="en-GB" sz="1200"/>
              <a:pPr eaLnBrk="1" hangingPunct="1"/>
              <a:t>9</a:t>
            </a:fld>
            <a:endParaRPr lang="en-GB" sz="1200"/>
          </a:p>
        </p:txBody>
      </p:sp>
    </p:spTree>
    <p:extLst>
      <p:ext uri="{BB962C8B-B14F-4D97-AF65-F5344CB8AC3E}">
        <p14:creationId xmlns:p14="http://schemas.microsoft.com/office/powerpoint/2010/main" val="1804251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0722"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ES_tradnl">
                <a:latin typeface="Calibri" charset="0"/>
                <a:ea typeface="ＭＳ Ｐゴシック" charset="0"/>
                <a:cs typeface="ＭＳ Ｐゴシック" charset="0"/>
              </a:rPr>
              <a:t>Esto es así porque, además de una cantidad de </a:t>
            </a:r>
            <a:r>
              <a:rPr lang="es-ES_tradnl" i="1">
                <a:latin typeface="Calibri" charset="0"/>
                <a:ea typeface="ＭＳ Ｐゴシック" charset="0"/>
                <a:cs typeface="ＭＳ Ｐゴシック" charset="0"/>
              </a:rPr>
              <a:t>input</a:t>
            </a:r>
            <a:r>
              <a:rPr lang="es-ES_tradnl">
                <a:latin typeface="Calibri" charset="0"/>
                <a:ea typeface="ＭＳ Ｐゴシック" charset="0"/>
                <a:cs typeface="ＭＳ Ｐゴシック" charset="0"/>
              </a:rPr>
              <a:t> comprensible (el que se ofrece en las clases presenciales de corte teórico), es esencial para el aprendizaje de lenguas el desarrollo de la interacción entre estudiantes y otros hablantes, y…</a:t>
            </a:r>
          </a:p>
          <a:p>
            <a:pPr eaLnBrk="1" hangingPunct="1">
              <a:spcBef>
                <a:spcPct val="0"/>
              </a:spcBef>
            </a:pPr>
            <a:r>
              <a:rPr lang="es-ES_tradnl">
                <a:latin typeface="Calibri" charset="0"/>
                <a:ea typeface="ＭＳ Ｐゴシック" charset="0"/>
                <a:cs typeface="ＭＳ Ｐゴシック" charset="0"/>
              </a:rPr>
              <a:t>Nota: en el argot de la metodología tándem no se habla de profesores sino de </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asesores lingüísticos,</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 ya que su función es la de dirigir, proporcionar tareas y material y atender las tutorías, más que la de </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enseñar</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 en el sentido de transmitir conocimientos.</a:t>
            </a:r>
          </a:p>
          <a:p>
            <a:pPr eaLnBrk="1" hangingPunct="1">
              <a:spcBef>
                <a:spcPct val="0"/>
              </a:spcBef>
            </a:pPr>
            <a:endParaRPr lang="en-GB">
              <a:latin typeface="Calibri" charset="0"/>
              <a:ea typeface="ＭＳ Ｐゴシック" charset="0"/>
              <a:cs typeface="ＭＳ Ｐゴシック" charset="0"/>
            </a:endParaRPr>
          </a:p>
        </p:txBody>
      </p:sp>
      <p:sp>
        <p:nvSpPr>
          <p:cNvPr id="30723"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BA8A09-2462-2F49-932B-4587772E122F}" type="slidenum">
              <a:rPr lang="en-GB" sz="1200"/>
              <a:pPr eaLnBrk="1" hangingPunct="1"/>
              <a:t>10</a:t>
            </a:fld>
            <a:endParaRPr lang="en-GB" sz="1200"/>
          </a:p>
        </p:txBody>
      </p:sp>
    </p:spTree>
    <p:extLst>
      <p:ext uri="{BB962C8B-B14F-4D97-AF65-F5344CB8AC3E}">
        <p14:creationId xmlns:p14="http://schemas.microsoft.com/office/powerpoint/2010/main" val="1588268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2770"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lvl="2" eaLnBrk="1" hangingPunct="1"/>
            <a:r>
              <a:rPr lang="es-ES">
                <a:solidFill>
                  <a:srgbClr val="FFFFFF"/>
                </a:solidFill>
                <a:latin typeface="Calibri" charset="0"/>
                <a:ea typeface="ＭＳ Ｐゴシック" charset="0"/>
              </a:rPr>
              <a:t>La literatura y la práctica indican que la fluidez oral es ‘sensible’  y que muestra cambios notables después de pocos meses en contextos de inmersión en la lengua meta y aumenta:</a:t>
            </a:r>
          </a:p>
          <a:p>
            <a:pPr lvl="2" eaLnBrk="1" hangingPunct="1"/>
            <a:r>
              <a:rPr lang="es-ES">
                <a:solidFill>
                  <a:srgbClr val="FFFFFF"/>
                </a:solidFill>
                <a:latin typeface="Calibri" charset="0"/>
                <a:ea typeface="ＭＳ Ｐゴシック" charset="0"/>
              </a:rPr>
              <a:t>el flujo no interrumpido; “smoothness”: cantidad de discurso continuo entre las pausas, y</a:t>
            </a:r>
          </a:p>
          <a:p>
            <a:pPr lvl="2" eaLnBrk="1" hangingPunct="1"/>
            <a:r>
              <a:rPr lang="es-ES">
                <a:solidFill>
                  <a:srgbClr val="FFFFFF"/>
                </a:solidFill>
                <a:latin typeface="Calibri" charset="0"/>
                <a:ea typeface="ＭＳ Ｐゴシック" charset="0"/>
              </a:rPr>
              <a:t>y el índice de la producción del discurso: el número de sílabas o palabras producidos en un tiempo dado</a:t>
            </a:r>
            <a:endParaRPr lang="en-US">
              <a:solidFill>
                <a:srgbClr val="FFFFFF"/>
              </a:solidFill>
              <a:latin typeface="Calibri" charset="0"/>
              <a:ea typeface="ＭＳ Ｐゴシック" charset="0"/>
            </a:endParaRPr>
          </a:p>
          <a:p>
            <a:pPr eaLnBrk="1" hangingPunct="1">
              <a:spcBef>
                <a:spcPct val="0"/>
              </a:spcBef>
            </a:pPr>
            <a:endParaRPr lang="en-GB">
              <a:latin typeface="Calibri" charset="0"/>
              <a:ea typeface="ＭＳ Ｐゴシック" charset="0"/>
              <a:cs typeface="ＭＳ Ｐゴシック" charset="0"/>
            </a:endParaRPr>
          </a:p>
        </p:txBody>
      </p:sp>
      <p:sp>
        <p:nvSpPr>
          <p:cNvPr id="32771"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1B65D7-369C-5048-8069-EF9DB729B027}" type="slidenum">
              <a:rPr lang="en-GB" sz="1200"/>
              <a:pPr eaLnBrk="1" hangingPunct="1"/>
              <a:t>11</a:t>
            </a:fld>
            <a:endParaRPr lang="en-GB" sz="1200"/>
          </a:p>
        </p:txBody>
      </p:sp>
    </p:spTree>
    <p:extLst>
      <p:ext uri="{BB962C8B-B14F-4D97-AF65-F5344CB8AC3E}">
        <p14:creationId xmlns:p14="http://schemas.microsoft.com/office/powerpoint/2010/main" val="1826437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Marcador de imagen de diapositiva 1"/>
          <p:cNvSpPr>
            <a:spLocks noGrp="1" noRot="1" noChangeAspect="1"/>
          </p:cNvSpPr>
          <p:nvPr>
            <p:ph type="sldImg"/>
          </p:nvPr>
        </p:nvSpPr>
        <p:spPr bwMode="auto">
          <a:noFill/>
          <a:ln>
            <a:solidFill>
              <a:srgbClr val="000000"/>
            </a:solidFill>
            <a:miter lim="800000"/>
            <a:headEnd/>
            <a:tailEnd/>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Lst>
        </p:spPr>
      </p:sp>
      <p:sp>
        <p:nvSpPr>
          <p:cNvPr id="34818" name="Marcador de notas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spcBef>
                <a:spcPct val="0"/>
              </a:spcBef>
            </a:pPr>
            <a:r>
              <a:rPr lang="es-ES_tradnl">
                <a:latin typeface="Calibri" charset="0"/>
                <a:ea typeface="ＭＳ Ｐゴシック" charset="0"/>
                <a:cs typeface="ＭＳ Ｐゴシック" charset="0"/>
              </a:rPr>
              <a:t>y no exclusivamente entre estudiantes y hablantes especialmente competentes como se supone que es el profesorado (Long and Robinson, 1998:23). El aprendizaje se realiza sin la presión de un Profesor ni del </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aula</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 (</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¿qué dirán mis compañeros</a:t>
            </a:r>
            <a:r>
              <a:rPr lang="ja-JP" altLang="es-ES_tradnl">
                <a:latin typeface="Calibri" charset="0"/>
                <a:ea typeface="ＭＳ Ｐゴシック" charset="0"/>
                <a:cs typeface="ＭＳ Ｐゴシック" charset="0"/>
              </a:rPr>
              <a:t>”</a:t>
            </a:r>
            <a:r>
              <a:rPr lang="es-ES_tradnl" altLang="ja-JP">
                <a:latin typeface="Calibri" charset="0"/>
                <a:ea typeface="ＭＳ Ｐゴシック" charset="0"/>
                <a:cs typeface="ＭＳ Ｐゴシック" charset="0"/>
              </a:rPr>
              <a:t>?) y resulta motivador para cualquier participante descubrir cómo el otro aprende de uno. </a:t>
            </a:r>
            <a:endParaRPr lang="es-ES_tradnl">
              <a:latin typeface="Calibri" charset="0"/>
              <a:ea typeface="ＭＳ Ｐゴシック" charset="0"/>
              <a:cs typeface="ＭＳ Ｐゴシック" charset="0"/>
            </a:endParaRPr>
          </a:p>
        </p:txBody>
      </p:sp>
      <p:sp>
        <p:nvSpPr>
          <p:cNvPr id="34819" name="Marcador de número de diapositiva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DA22E5-9B80-714B-A5B9-EA470E0A0D5A}" type="slidenum">
              <a:rPr lang="en-GB" sz="1200"/>
              <a:pPr eaLnBrk="1" hangingPunct="1"/>
              <a:t>12</a:t>
            </a:fld>
            <a:endParaRPr lang="en-GB" sz="1200"/>
          </a:p>
        </p:txBody>
      </p:sp>
    </p:spTree>
    <p:extLst>
      <p:ext uri="{BB962C8B-B14F-4D97-AF65-F5344CB8AC3E}">
        <p14:creationId xmlns:p14="http://schemas.microsoft.com/office/powerpoint/2010/main" val="9394755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es-ES_tradnl" smtClean="0"/>
              <a:t>Clic para editar título</a:t>
            </a:r>
            <a:endParaRPr lang="en-GB"/>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Haga clic para modificar el estilo de subtítulo del patrón</a:t>
            </a:r>
            <a:endParaRPr lang="en-GB"/>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D6C0ED11-14C7-E74E-BC05-6C6B366E9B1D}" type="datetime1">
              <a:rPr lang="es-ES_tradnl"/>
              <a:pPr>
                <a:defRPr/>
              </a:pPr>
              <a:t>6/10/15</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C570A38F-230F-F44A-BE46-8F0C494C9FBA}" type="slidenum">
              <a:rPr lang="en-GB"/>
              <a:pPr>
                <a:defRPr/>
              </a:pPr>
              <a:t>‹Nr.›</a:t>
            </a:fld>
            <a:endParaRPr lang="en-GB"/>
          </a:p>
        </p:txBody>
      </p:sp>
    </p:spTree>
    <p:extLst>
      <p:ext uri="{BB962C8B-B14F-4D97-AF65-F5344CB8AC3E}">
        <p14:creationId xmlns:p14="http://schemas.microsoft.com/office/powerpoint/2010/main" val="272445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texto vertical 2"/>
          <p:cNvSpPr>
            <a:spLocks noGrp="1"/>
          </p:cNvSpPr>
          <p:nvPr>
            <p:ph type="body" orient="vert" idx="1"/>
          </p:nvPr>
        </p:nvSpPr>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B5C6285F-414C-F943-8E9F-36DC28335DAE}" type="datetime1">
              <a:rPr lang="es-ES_tradnl"/>
              <a:pPr>
                <a:defRPr/>
              </a:pPr>
              <a:t>6/10/15</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B7AD536-FF3F-ED44-839B-DC4A6DA9EA11}" type="slidenum">
              <a:rPr lang="en-GB"/>
              <a:pPr>
                <a:defRPr/>
              </a:pPr>
              <a:t>‹Nr.›</a:t>
            </a:fld>
            <a:endParaRPr lang="en-GB"/>
          </a:p>
        </p:txBody>
      </p:sp>
    </p:spTree>
    <p:extLst>
      <p:ext uri="{BB962C8B-B14F-4D97-AF65-F5344CB8AC3E}">
        <p14:creationId xmlns:p14="http://schemas.microsoft.com/office/powerpoint/2010/main" val="3901663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es-ES_tradnl" smtClean="0"/>
              <a:t>Clic para editar título</a:t>
            </a:r>
            <a:endParaRPr lang="en-GB"/>
          </a:p>
        </p:txBody>
      </p:sp>
      <p:sp>
        <p:nvSpPr>
          <p:cNvPr id="3" name="Marcador de texto vertical 2"/>
          <p:cNvSpPr>
            <a:spLocks noGrp="1"/>
          </p:cNvSpPr>
          <p:nvPr>
            <p:ph type="body" orient="vert" idx="1"/>
          </p:nvPr>
        </p:nvSpPr>
        <p:spPr>
          <a:xfrm>
            <a:off x="457200" y="274638"/>
            <a:ext cx="6019800" cy="5851525"/>
          </a:xfrm>
        </p:spPr>
        <p:txBody>
          <a:bodyPr vert="eaVert"/>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8002AC4-B6FB-BB4C-9C1D-3465062FF173}" type="datetime1">
              <a:rPr lang="es-ES_tradnl"/>
              <a:pPr>
                <a:defRPr/>
              </a:pPr>
              <a:t>6/10/15</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7C4E7DD-6466-A44A-8A6F-DF6AA29B3EFC}" type="slidenum">
              <a:rPr lang="en-GB"/>
              <a:pPr>
                <a:defRPr/>
              </a:pPr>
              <a:t>‹Nr.›</a:t>
            </a:fld>
            <a:endParaRPr lang="en-GB"/>
          </a:p>
        </p:txBody>
      </p:sp>
    </p:spTree>
    <p:extLst>
      <p:ext uri="{BB962C8B-B14F-4D97-AF65-F5344CB8AC3E}">
        <p14:creationId xmlns:p14="http://schemas.microsoft.com/office/powerpoint/2010/main" val="2146057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idx="1"/>
          </p:nvPr>
        </p:nvSpPr>
        <p:spPr/>
        <p:txBody>
          <a:body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F5625CA-F5C6-0F4B-8353-63FC01678FA9}" type="datetime1">
              <a:rPr lang="es-ES_tradnl"/>
              <a:pPr>
                <a:defRPr/>
              </a:pPr>
              <a:t>6/10/15</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EA8C95B-7C79-004D-9866-E444E6410089}" type="slidenum">
              <a:rPr lang="en-GB"/>
              <a:pPr>
                <a:defRPr/>
              </a:pPr>
              <a:t>‹Nr.›</a:t>
            </a:fld>
            <a:endParaRPr lang="en-GB"/>
          </a:p>
        </p:txBody>
      </p:sp>
    </p:spTree>
    <p:extLst>
      <p:ext uri="{BB962C8B-B14F-4D97-AF65-F5344CB8AC3E}">
        <p14:creationId xmlns:p14="http://schemas.microsoft.com/office/powerpoint/2010/main" val="2304589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es-ES_tradnl" smtClean="0"/>
              <a:t>Clic para editar título</a:t>
            </a:r>
            <a:endParaRPr lang="en-GB"/>
          </a:p>
        </p:txBody>
      </p:sp>
      <p:sp>
        <p:nvSpPr>
          <p:cNvPr id="3" name="Marcador de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Haga clic para modificar el estilo de texto del patrón</a:t>
            </a:r>
          </a:p>
        </p:txBody>
      </p:sp>
      <p:sp>
        <p:nvSpPr>
          <p:cNvPr id="4"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8EFF4F7-7441-4646-86BA-70D624E9FF68}" type="datetime1">
              <a:rPr lang="es-ES_tradnl"/>
              <a:pPr>
                <a:defRPr/>
              </a:pPr>
              <a:t>6/10/15</a:t>
            </a:fld>
            <a:endParaRPr lang="en-GB"/>
          </a:p>
        </p:txBody>
      </p:sp>
      <p:sp>
        <p:nvSpPr>
          <p:cNvPr id="5"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6"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85DB2C3-24D6-CF4E-A08F-FA4CBA6A85F5}" type="slidenum">
              <a:rPr lang="en-GB"/>
              <a:pPr>
                <a:defRPr/>
              </a:pPr>
              <a:t>‹Nr.›</a:t>
            </a:fld>
            <a:endParaRPr lang="en-GB"/>
          </a:p>
        </p:txBody>
      </p:sp>
    </p:spTree>
    <p:extLst>
      <p:ext uri="{BB962C8B-B14F-4D97-AF65-F5344CB8AC3E}">
        <p14:creationId xmlns:p14="http://schemas.microsoft.com/office/powerpoint/2010/main" val="1605557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conteni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conteni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4EA46F9F-62DC-BC48-A9D7-7499CE98D1DF}" type="datetime1">
              <a:rPr lang="es-ES_tradnl"/>
              <a:pPr>
                <a:defRPr/>
              </a:pPr>
              <a:t>6/10/15</a:t>
            </a:fld>
            <a:endParaRPr lang="en-GB"/>
          </a:p>
        </p:txBody>
      </p:sp>
      <p:sp>
        <p:nvSpPr>
          <p:cNvPr id="6"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7"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865F472-1C28-1149-83FB-F4B368946AC2}" type="slidenum">
              <a:rPr lang="en-GB"/>
              <a:pPr>
                <a:defRPr/>
              </a:pPr>
              <a:t>‹Nr.›</a:t>
            </a:fld>
            <a:endParaRPr lang="en-GB"/>
          </a:p>
        </p:txBody>
      </p:sp>
    </p:spTree>
    <p:extLst>
      <p:ext uri="{BB962C8B-B14F-4D97-AF65-F5344CB8AC3E}">
        <p14:creationId xmlns:p14="http://schemas.microsoft.com/office/powerpoint/2010/main" val="265386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es-ES_tradnl" smtClean="0"/>
              <a:t>Clic para editar título</a:t>
            </a:r>
            <a:endParaRPr lang="en-GB"/>
          </a:p>
        </p:txBody>
      </p:sp>
      <p:sp>
        <p:nvSpPr>
          <p:cNvPr id="3" name="Marcador de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4" name="Marcador de conteni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5" name="Marcador de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Haga clic para modificar el estilo de texto del patrón</a:t>
            </a:r>
          </a:p>
        </p:txBody>
      </p:sp>
      <p:sp>
        <p:nvSpPr>
          <p:cNvPr id="6" name="Marcador de conteni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7"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2850A38-EC77-FE47-AF55-271CA40C9925}" type="datetime1">
              <a:rPr lang="es-ES_tradnl"/>
              <a:pPr>
                <a:defRPr/>
              </a:pPr>
              <a:t>6/10/15</a:t>
            </a:fld>
            <a:endParaRPr lang="en-GB"/>
          </a:p>
        </p:txBody>
      </p:sp>
      <p:sp>
        <p:nvSpPr>
          <p:cNvPr id="8"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9"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967AB231-CB4F-BA4E-AEB0-273E533016D9}" type="slidenum">
              <a:rPr lang="en-GB"/>
              <a:pPr>
                <a:defRPr/>
              </a:pPr>
              <a:t>‹Nr.›</a:t>
            </a:fld>
            <a:endParaRPr lang="en-GB"/>
          </a:p>
        </p:txBody>
      </p:sp>
    </p:spTree>
    <p:extLst>
      <p:ext uri="{BB962C8B-B14F-4D97-AF65-F5344CB8AC3E}">
        <p14:creationId xmlns:p14="http://schemas.microsoft.com/office/powerpoint/2010/main" val="3298686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_tradnl" smtClean="0"/>
              <a:t>Clic para editar título</a:t>
            </a:r>
            <a:endParaRPr lang="en-GB"/>
          </a:p>
        </p:txBody>
      </p:sp>
      <p:sp>
        <p:nvSpPr>
          <p:cNvPr id="3"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EC4BC8AD-8240-8741-A301-93F441B885C5}" type="datetime1">
              <a:rPr lang="es-ES_tradnl"/>
              <a:pPr>
                <a:defRPr/>
              </a:pPr>
              <a:t>6/10/15</a:t>
            </a:fld>
            <a:endParaRPr lang="en-GB"/>
          </a:p>
        </p:txBody>
      </p:sp>
      <p:sp>
        <p:nvSpPr>
          <p:cNvPr id="4"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5"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2852BC08-2B54-244F-A9A9-FB5414371070}" type="slidenum">
              <a:rPr lang="en-GB"/>
              <a:pPr>
                <a:defRPr/>
              </a:pPr>
              <a:t>‹Nr.›</a:t>
            </a:fld>
            <a:endParaRPr lang="en-GB"/>
          </a:p>
        </p:txBody>
      </p:sp>
    </p:spTree>
    <p:extLst>
      <p:ext uri="{BB962C8B-B14F-4D97-AF65-F5344CB8AC3E}">
        <p14:creationId xmlns:p14="http://schemas.microsoft.com/office/powerpoint/2010/main" val="4041589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A02E99F1-9F41-054E-826F-CE88F40E897B}" type="datetime1">
              <a:rPr lang="es-ES_tradnl"/>
              <a:pPr>
                <a:defRPr/>
              </a:pPr>
              <a:t>6/10/15</a:t>
            </a:fld>
            <a:endParaRPr lang="en-GB"/>
          </a:p>
        </p:txBody>
      </p:sp>
      <p:sp>
        <p:nvSpPr>
          <p:cNvPr id="3"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4"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6351736D-8FA5-C34B-A3FF-8B295E473A35}" type="slidenum">
              <a:rPr lang="en-GB"/>
              <a:pPr>
                <a:defRPr/>
              </a:pPr>
              <a:t>‹Nr.›</a:t>
            </a:fld>
            <a:endParaRPr lang="en-GB"/>
          </a:p>
        </p:txBody>
      </p:sp>
    </p:spTree>
    <p:extLst>
      <p:ext uri="{BB962C8B-B14F-4D97-AF65-F5344CB8AC3E}">
        <p14:creationId xmlns:p14="http://schemas.microsoft.com/office/powerpoint/2010/main" val="612366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es-ES_tradnl" smtClean="0"/>
              <a:t>Clic para editar título</a:t>
            </a:r>
            <a:endParaRPr lang="en-GB"/>
          </a:p>
        </p:txBody>
      </p:sp>
      <p:sp>
        <p:nvSpPr>
          <p:cNvPr id="3" name="Marcador de conteni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Haga clic para modificar el estilo de texto del patrón</a:t>
            </a:r>
          </a:p>
          <a:p>
            <a:pPr lvl="1"/>
            <a:r>
              <a:rPr lang="es-ES_tradnl" smtClean="0"/>
              <a:t>Segundo nivel</a:t>
            </a:r>
          </a:p>
          <a:p>
            <a:pPr lvl="2"/>
            <a:r>
              <a:rPr lang="es-ES_tradnl" smtClean="0"/>
              <a:t>Tercer nivel</a:t>
            </a:r>
          </a:p>
          <a:p>
            <a:pPr lvl="3"/>
            <a:r>
              <a:rPr lang="es-ES_tradnl" smtClean="0"/>
              <a:t>Cuarto nivel</a:t>
            </a:r>
          </a:p>
          <a:p>
            <a:pPr lvl="4"/>
            <a:r>
              <a:rPr lang="es-ES_tradnl" smtClean="0"/>
              <a:t>Quinto nivel</a:t>
            </a:r>
            <a:endParaRPr lang="en-GB"/>
          </a:p>
        </p:txBody>
      </p:sp>
      <p:sp>
        <p:nvSpPr>
          <p:cNvPr id="4" name="Marcador de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38E3A460-5483-1943-A247-5D2BFD11365B}" type="datetime1">
              <a:rPr lang="es-ES_tradnl"/>
              <a:pPr>
                <a:defRPr/>
              </a:pPr>
              <a:t>6/10/15</a:t>
            </a:fld>
            <a:endParaRPr lang="en-GB"/>
          </a:p>
        </p:txBody>
      </p:sp>
      <p:sp>
        <p:nvSpPr>
          <p:cNvPr id="6"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7"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6C11C31-69CA-414E-9A04-39915165A6EC}" type="slidenum">
              <a:rPr lang="en-GB"/>
              <a:pPr>
                <a:defRPr/>
              </a:pPr>
              <a:t>‹Nr.›</a:t>
            </a:fld>
            <a:endParaRPr lang="en-GB"/>
          </a:p>
        </p:txBody>
      </p:sp>
    </p:spTree>
    <p:extLst>
      <p:ext uri="{BB962C8B-B14F-4D97-AF65-F5344CB8AC3E}">
        <p14:creationId xmlns:p14="http://schemas.microsoft.com/office/powerpoint/2010/main" val="16090328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es-ES_tradnl" smtClean="0"/>
              <a:t>Clic para editar título</a:t>
            </a:r>
            <a:endParaRPr lang="en-GB"/>
          </a:p>
        </p:txBody>
      </p:sp>
      <p:sp>
        <p:nvSpPr>
          <p:cNvPr id="3" name="Marcador de posición de imagen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Marcador de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Haga clic para modificar el estilo de texto del patrón</a:t>
            </a:r>
          </a:p>
        </p:txBody>
      </p:sp>
      <p:sp>
        <p:nvSpPr>
          <p:cNvPr id="5" name="Marcador de fecha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002737A7-80DB-4B47-98FC-318129880FF4}" type="datetime1">
              <a:rPr lang="es-ES_tradnl"/>
              <a:pPr>
                <a:defRPr/>
              </a:pPr>
              <a:t>6/10/15</a:t>
            </a:fld>
            <a:endParaRPr lang="en-GB"/>
          </a:p>
        </p:txBody>
      </p:sp>
      <p:sp>
        <p:nvSpPr>
          <p:cNvPr id="6" name="Marcador de pie de página 4"/>
          <p:cNvSpPr>
            <a:spLocks noGrp="1"/>
          </p:cNvSpPr>
          <p:nvPr>
            <p:ph type="ftr" sz="quarter" idx="11"/>
          </p:nvPr>
        </p:nvSpPr>
        <p:spPr>
          <a:xfrm>
            <a:off x="3124200" y="6356350"/>
            <a:ext cx="2895600" cy="365125"/>
          </a:xfrm>
          <a:prstGeom prst="rect">
            <a:avLst/>
          </a:prstGeom>
        </p:spPr>
        <p:txBody>
          <a:bodyPr/>
          <a:lstStyle>
            <a:lvl1pPr>
              <a:defRPr>
                <a:ea typeface="ＭＳ Ｐゴシック" charset="-128"/>
                <a:cs typeface="ＭＳ Ｐゴシック" charset="-128"/>
              </a:defRPr>
            </a:lvl1pPr>
          </a:lstStyle>
          <a:p>
            <a:pPr>
              <a:defRPr/>
            </a:pPr>
            <a:endParaRPr lang="en-GB"/>
          </a:p>
        </p:txBody>
      </p:sp>
      <p:sp>
        <p:nvSpPr>
          <p:cNvPr id="7" name="Marcador de número de diapositiva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smtClean="0"/>
            </a:lvl1pPr>
          </a:lstStyle>
          <a:p>
            <a:pPr>
              <a:defRPr/>
            </a:pPr>
            <a:fld id="{11D4820A-2B54-F849-AD70-5B9F0679BA4A}" type="slidenum">
              <a:rPr lang="en-GB"/>
              <a:pPr>
                <a:defRPr/>
              </a:pPr>
              <a:t>‹Nr.›</a:t>
            </a:fld>
            <a:endParaRPr lang="en-GB"/>
          </a:p>
        </p:txBody>
      </p:sp>
    </p:spTree>
    <p:extLst>
      <p:ext uri="{BB962C8B-B14F-4D97-AF65-F5344CB8AC3E}">
        <p14:creationId xmlns:p14="http://schemas.microsoft.com/office/powerpoint/2010/main" val="69374998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Marcador de título 1"/>
          <p:cNvSpPr>
            <a:spLocks noGrp="1"/>
          </p:cNvSpPr>
          <p:nvPr>
            <p:ph type="title"/>
          </p:nvPr>
        </p:nvSpPr>
        <p:spPr bwMode="auto">
          <a:xfrm>
            <a:off x="457200" y="274638"/>
            <a:ext cx="8229600" cy="1143000"/>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_tradnl"/>
              <a:t>Clic para editar título</a:t>
            </a:r>
            <a:endParaRPr lang="en-GB"/>
          </a:p>
        </p:txBody>
      </p:sp>
      <p:sp>
        <p:nvSpPr>
          <p:cNvPr id="1027" name="Marcador de texto 2"/>
          <p:cNvSpPr>
            <a:spLocks noGrp="1"/>
          </p:cNvSpPr>
          <p:nvPr>
            <p:ph type="body" idx="1"/>
          </p:nvPr>
        </p:nvSpPr>
        <p:spPr bwMode="auto">
          <a:xfrm>
            <a:off x="457200" y="1600200"/>
            <a:ext cx="8229600" cy="4525963"/>
          </a:xfrm>
          <a:prstGeom prst="rect">
            <a:avLst/>
          </a:prstGeom>
          <a:noFill/>
          <a:ln>
            <a:noFill/>
          </a:ln>
          <a:extLst>
            <a:ext uri="{FAA26D3D-D897-4be2-8F04-BA451C77F1D7}">
              <ma14:placeholderFlag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_tradnl"/>
              <a:t>Haga clic para modificar el estilo de texto del patrón</a:t>
            </a:r>
          </a:p>
          <a:p>
            <a:pPr lvl="1"/>
            <a:r>
              <a:rPr lang="es-ES_tradnl"/>
              <a:t>Segundo nivel</a:t>
            </a:r>
          </a:p>
          <a:p>
            <a:pPr lvl="2"/>
            <a:r>
              <a:rPr lang="es-ES_tradnl"/>
              <a:t>Tercer nivel</a:t>
            </a:r>
          </a:p>
          <a:p>
            <a:pPr lvl="3"/>
            <a:r>
              <a:rPr lang="es-ES_tradnl"/>
              <a:t>Cuarto nivel</a:t>
            </a:r>
          </a:p>
          <a:p>
            <a:pPr lvl="4"/>
            <a:r>
              <a:rPr lang="es-ES_tradnl"/>
              <a:t>Quinto nivel</a:t>
            </a:r>
            <a:endParaRPr lang="en-GB"/>
          </a:p>
        </p:txBody>
      </p:sp>
    </p:spTree>
  </p:cSld>
  <p:clrMap bg1="lt1" tx1="dk1" bg2="lt2" tx2="dk2" accent1="accent1" accent2="accent2" accent3="accent3" accent4="accent4" accent5="accent5" accent6="accent6" hlink="hlink" folHlink="folHlink"/>
  <p:sldLayoutIdLst>
    <p:sldLayoutId id="2147483759" r:id="rId1"/>
    <p:sldLayoutId id="2147483760" r:id="rId2"/>
    <p:sldLayoutId id="2147483761" r:id="rId3"/>
    <p:sldLayoutId id="2147483762" r:id="rId4"/>
    <p:sldLayoutId id="2147483763" r:id="rId5"/>
    <p:sldLayoutId id="2147483764" r:id="rId6"/>
    <p:sldLayoutId id="2147483765" r:id="rId7"/>
    <p:sldLayoutId id="2147483766" r:id="rId8"/>
    <p:sldLayoutId id="2147483767" r:id="rId9"/>
    <p:sldLayoutId id="2147483768" r:id="rId10"/>
    <p:sldLayoutId id="214748376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111" charset="-128"/>
          <a:cs typeface="ＭＳ Ｐゴシック" pitchFamily="-111" charset="-128"/>
        </a:defRPr>
      </a:lvl1pPr>
      <a:lvl2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2pPr>
      <a:lvl3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3pPr>
      <a:lvl4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4pPr>
      <a:lvl5pPr algn="ctr" defTabSz="457200" rtl="0" eaLnBrk="0" fontAlgn="base" hangingPunct="0">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5pPr>
      <a:lvl6pPr marL="4572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6pPr>
      <a:lvl7pPr marL="9144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7pPr>
      <a:lvl8pPr marL="13716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8pPr>
      <a:lvl9pPr marL="1828800" algn="ctr" defTabSz="457200" rtl="0" fontAlgn="base">
        <a:spcBef>
          <a:spcPct val="0"/>
        </a:spcBef>
        <a:spcAft>
          <a:spcPct val="0"/>
        </a:spcAft>
        <a:defRPr sz="4400">
          <a:solidFill>
            <a:schemeClr val="tx1"/>
          </a:solidFill>
          <a:latin typeface="Calibri" pitchFamily="-111" charset="0"/>
          <a:ea typeface="ＭＳ Ｐゴシック" pitchFamily="-111" charset="-128"/>
          <a:cs typeface="ＭＳ Ｐゴシック" pitchFamily="-111"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pitchFamily="-111" charset="-128"/>
          <a:cs typeface="ＭＳ Ｐゴシック" pitchFamily="-111"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pitchFamily="-111"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pitchFamily="-111"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pitchFamily="-11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_tradnl"/>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tejedor@us.es" TargetMode="External"/><Relationship Id="rId4" Type="http://schemas.openxmlformats.org/officeDocument/2006/relationships/image" Target="../media/image1.emf"/><Relationship Id="rId5"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Título 1"/>
          <p:cNvSpPr>
            <a:spLocks noGrp="1"/>
          </p:cNvSpPr>
          <p:nvPr>
            <p:ph type="ctrTitle"/>
          </p:nvPr>
        </p:nvSpPr>
        <p:spPr>
          <a:xfrm>
            <a:off x="685800" y="4430712"/>
            <a:ext cx="7772400" cy="1077913"/>
          </a:xfrm>
        </p:spPr>
        <p:txBody>
          <a:bodyPr/>
          <a:lstStyle/>
          <a:p>
            <a:pPr eaLnBrk="1" hangingPunct="1"/>
            <a:r>
              <a:rPr lang="es-ES_tradnl" sz="1600" b="1" dirty="0">
                <a:solidFill>
                  <a:srgbClr val="953735"/>
                </a:solidFill>
                <a:latin typeface="Arial" charset="0"/>
                <a:ea typeface="ＭＳ Ｐゴシック" charset="0"/>
                <a:cs typeface="Arial" charset="0"/>
              </a:rPr>
              <a:t>Intercambio Cultural y Lingüístico:</a:t>
            </a:r>
            <a:br>
              <a:rPr lang="es-ES_tradnl" sz="1600" b="1" dirty="0">
                <a:solidFill>
                  <a:srgbClr val="953735"/>
                </a:solidFill>
                <a:latin typeface="Arial" charset="0"/>
                <a:ea typeface="ＭＳ Ｐゴシック" charset="0"/>
                <a:cs typeface="Arial" charset="0"/>
              </a:rPr>
            </a:br>
            <a:r>
              <a:rPr lang="es-ES_tradnl" sz="1600" b="1" dirty="0">
                <a:solidFill>
                  <a:srgbClr val="953735"/>
                </a:solidFill>
                <a:latin typeface="Arial" charset="0"/>
                <a:ea typeface="ＭＳ Ｐゴシック" charset="0"/>
                <a:cs typeface="Arial" charset="0"/>
              </a:rPr>
              <a:t>Tándem</a:t>
            </a:r>
            <a:br>
              <a:rPr lang="es-ES_tradnl" sz="1600" b="1" dirty="0">
                <a:solidFill>
                  <a:srgbClr val="953735"/>
                </a:solidFill>
                <a:latin typeface="Arial" charset="0"/>
                <a:ea typeface="ＭＳ Ｐゴシック" charset="0"/>
                <a:cs typeface="Arial" charset="0"/>
              </a:rPr>
            </a:br>
            <a:r>
              <a:rPr lang="es-ES_tradnl" sz="1600" b="1" dirty="0">
                <a:solidFill>
                  <a:srgbClr val="953735"/>
                </a:solidFill>
                <a:latin typeface="Arial" charset="0"/>
                <a:ea typeface="ＭＳ Ｐゴシック" charset="0"/>
                <a:cs typeface="Arial" charset="0"/>
              </a:rPr>
              <a:t>(</a:t>
            </a:r>
            <a:r>
              <a:rPr lang="es-ES_tradnl" sz="1600" b="1" i="1" dirty="0" err="1">
                <a:solidFill>
                  <a:srgbClr val="953735"/>
                </a:solidFill>
                <a:latin typeface="Arial" charset="0"/>
                <a:ea typeface="ＭＳ Ｐゴシック" charset="0"/>
                <a:cs typeface="Arial" charset="0"/>
              </a:rPr>
              <a:t>Tandem</a:t>
            </a:r>
            <a:r>
              <a:rPr lang="es-ES_tradnl" sz="1600" b="1" i="1" dirty="0">
                <a:solidFill>
                  <a:srgbClr val="953735"/>
                </a:solidFill>
                <a:latin typeface="Arial" charset="0"/>
                <a:ea typeface="ＭＳ Ｐゴシック" charset="0"/>
                <a:cs typeface="Arial" charset="0"/>
              </a:rPr>
              <a:t> </a:t>
            </a:r>
            <a:r>
              <a:rPr lang="es-ES_tradnl" sz="1600" b="1" i="1" dirty="0" err="1">
                <a:solidFill>
                  <a:srgbClr val="953735"/>
                </a:solidFill>
                <a:latin typeface="Arial" charset="0"/>
                <a:ea typeface="ＭＳ Ｐゴシック" charset="0"/>
                <a:cs typeface="Arial" charset="0"/>
              </a:rPr>
              <a:t>Learning</a:t>
            </a:r>
            <a:r>
              <a:rPr lang="es-ES_tradnl" sz="1600" b="1" dirty="0">
                <a:solidFill>
                  <a:srgbClr val="953735"/>
                </a:solidFill>
                <a:latin typeface="Arial" charset="0"/>
                <a:ea typeface="ＭＳ Ｐゴシック" charset="0"/>
                <a:cs typeface="Arial" charset="0"/>
              </a:rPr>
              <a:t>)</a:t>
            </a:r>
            <a:br>
              <a:rPr lang="es-ES_tradnl" sz="1600" b="1" dirty="0">
                <a:solidFill>
                  <a:srgbClr val="953735"/>
                </a:solidFill>
                <a:latin typeface="Arial" charset="0"/>
                <a:ea typeface="ＭＳ Ｐゴシック" charset="0"/>
                <a:cs typeface="Arial" charset="0"/>
              </a:rPr>
            </a:br>
            <a:endParaRPr lang="en-GB" sz="1600" dirty="0">
              <a:solidFill>
                <a:srgbClr val="953735"/>
              </a:solidFill>
              <a:latin typeface="Arial" charset="0"/>
              <a:ea typeface="ＭＳ Ｐゴシック" charset="0"/>
              <a:cs typeface="Arial" charset="0"/>
            </a:endParaRPr>
          </a:p>
        </p:txBody>
      </p:sp>
      <p:sp>
        <p:nvSpPr>
          <p:cNvPr id="14339" name="Subtítulo 2"/>
          <p:cNvSpPr>
            <a:spLocks noGrp="1"/>
          </p:cNvSpPr>
          <p:nvPr>
            <p:ph type="subTitle" idx="1"/>
          </p:nvPr>
        </p:nvSpPr>
        <p:spPr>
          <a:xfrm>
            <a:off x="4953000" y="377825"/>
            <a:ext cx="3505200" cy="2212975"/>
          </a:xfrm>
        </p:spPr>
        <p:txBody>
          <a:bodyPr/>
          <a:lstStyle/>
          <a:p>
            <a:pPr eaLnBrk="1" hangingPunct="1"/>
            <a:endParaRPr lang="es-ES" sz="1000" b="1">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José Mª Tejedor</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Facultad de Filología</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Universidad de Sevilla</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C/ Palos de la Frontera, s/n</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41004 Sevilla</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 </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Tel.: 954551559</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Fax.: 954551552</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e-mail: </a:t>
            </a:r>
            <a:r>
              <a:rPr lang="es-ES" sz="1000" u="sng">
                <a:solidFill>
                  <a:srgbClr val="953735"/>
                </a:solidFill>
                <a:latin typeface="Arial" charset="0"/>
                <a:ea typeface="ＭＳ Ｐゴシック" charset="0"/>
                <a:cs typeface="Times New Roman" charset="0"/>
                <a:hlinkClick r:id="rId3"/>
              </a:rPr>
              <a:t>jtejedor@us.es</a:t>
            </a:r>
            <a:endParaRPr lang="es-ES_tradnl" sz="1000">
              <a:solidFill>
                <a:srgbClr val="953735"/>
              </a:solidFill>
              <a:latin typeface="Arial" charset="0"/>
              <a:ea typeface="ＭＳ Ｐゴシック" charset="0"/>
              <a:cs typeface="Times New Roman" charset="0"/>
            </a:endParaRPr>
          </a:p>
          <a:p>
            <a:pPr algn="r" eaLnBrk="1" hangingPunct="1"/>
            <a:r>
              <a:rPr lang="es-ES" sz="1000">
                <a:solidFill>
                  <a:srgbClr val="953735"/>
                </a:solidFill>
                <a:latin typeface="Arial" charset="0"/>
                <a:ea typeface="ＭＳ Ｐゴシック" charset="0"/>
                <a:cs typeface="Times New Roman" charset="0"/>
              </a:rPr>
              <a:t> </a:t>
            </a:r>
            <a:endParaRPr lang="es-ES_tradnl" sz="1000">
              <a:solidFill>
                <a:srgbClr val="953735"/>
              </a:solidFill>
              <a:latin typeface="Arial" charset="0"/>
              <a:ea typeface="ＭＳ Ｐゴシック" charset="0"/>
              <a:cs typeface="Times New Roman" charset="0"/>
            </a:endParaRPr>
          </a:p>
          <a:p>
            <a:pPr algn="r" eaLnBrk="1" hangingPunct="1"/>
            <a:endParaRPr lang="es-ES_tradnl" sz="1000">
              <a:solidFill>
                <a:srgbClr val="953735"/>
              </a:solidFill>
              <a:latin typeface="Arial" charset="0"/>
              <a:ea typeface="ＭＳ Ｐゴシック" charset="0"/>
              <a:cs typeface="Times New Roman" charset="0"/>
            </a:endParaRPr>
          </a:p>
          <a:p>
            <a:pPr eaLnBrk="1" hangingPunct="1"/>
            <a:endParaRPr lang="en-GB" sz="1000">
              <a:solidFill>
                <a:srgbClr val="953735"/>
              </a:solidFill>
              <a:latin typeface="Arial" charset="0"/>
              <a:ea typeface="ＭＳ Ｐゴシック" charset="0"/>
              <a:cs typeface="Arial" charset="0"/>
            </a:endParaRPr>
          </a:p>
        </p:txBody>
      </p:sp>
      <p:grpSp>
        <p:nvGrpSpPr>
          <p:cNvPr id="14340" name="Agrupar 9"/>
          <p:cNvGrpSpPr>
            <a:grpSpLocks/>
          </p:cNvGrpSpPr>
          <p:nvPr/>
        </p:nvGrpSpPr>
        <p:grpSpPr bwMode="auto">
          <a:xfrm>
            <a:off x="-912813" y="-304800"/>
            <a:ext cx="4845051" cy="6858000"/>
            <a:chOff x="-914400" y="-609600"/>
            <a:chExt cx="4845050" cy="6858000"/>
          </a:xfrm>
        </p:grpSpPr>
        <p:pic>
          <p:nvPicPr>
            <p:cNvPr id="14342" name="Imagen 8" descr="marca-tinta-roja.ai"/>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609600"/>
              <a:ext cx="484505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3" name="CuadroTexto 5"/>
            <p:cNvSpPr txBox="1">
              <a:spLocks noChangeArrowheads="1"/>
            </p:cNvSpPr>
            <p:nvPr/>
          </p:nvSpPr>
          <p:spPr bwMode="auto">
            <a:xfrm>
              <a:off x="-511175" y="1230312"/>
              <a:ext cx="403860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 sz="1200" b="1">
                  <a:solidFill>
                    <a:srgbClr val="953735"/>
                  </a:solidFill>
                  <a:latin typeface="Verdana" charset="0"/>
                  <a:cs typeface="Times New Roman" charset="0"/>
                </a:rPr>
                <a:t>Facultad de Filología</a:t>
              </a:r>
              <a:endParaRPr lang="es-ES_tradnl" sz="1200">
                <a:solidFill>
                  <a:srgbClr val="953735"/>
                </a:solidFill>
                <a:latin typeface="Times New Roman" charset="0"/>
                <a:cs typeface="Times New Roman" charset="0"/>
              </a:endParaRPr>
            </a:p>
          </p:txBody>
        </p:sp>
      </p:grpSp>
      <p:pic>
        <p:nvPicPr>
          <p:cNvPr id="14341" name="Imagen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5508625"/>
            <a:ext cx="9144000"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Rectángulo 1"/>
          <p:cNvSpPr/>
          <p:nvPr/>
        </p:nvSpPr>
        <p:spPr>
          <a:xfrm>
            <a:off x="1187624" y="2956758"/>
            <a:ext cx="7128792" cy="954107"/>
          </a:xfrm>
          <a:prstGeom prst="rect">
            <a:avLst/>
          </a:prstGeom>
        </p:spPr>
        <p:txBody>
          <a:bodyPr wrap="square">
            <a:spAutoFit/>
          </a:bodyPr>
          <a:lstStyle/>
          <a:p>
            <a:r>
              <a:rPr lang="es-ES" sz="2800" b="1" dirty="0">
                <a:latin typeface="Times New Roman" charset="0"/>
                <a:ea typeface="Times New Roman" charset="0"/>
              </a:rPr>
              <a:t>La experiencia tándem en la FFL de la </a:t>
            </a:r>
            <a:r>
              <a:rPr lang="es-ES" sz="2800" b="1" dirty="0" smtClean="0">
                <a:latin typeface="Times New Roman" charset="0"/>
                <a:ea typeface="Times New Roman" charset="0"/>
              </a:rPr>
              <a:t>US:</a:t>
            </a:r>
          </a:p>
          <a:p>
            <a:pPr algn="ctr"/>
            <a:r>
              <a:rPr lang="es-ES" sz="2800" b="1" dirty="0" smtClean="0">
                <a:latin typeface="Times New Roman" charset="0"/>
                <a:ea typeface="Times New Roman" charset="0"/>
              </a:rPr>
              <a:t>problemas </a:t>
            </a:r>
            <a:r>
              <a:rPr lang="es-ES" sz="2800" b="1" dirty="0">
                <a:latin typeface="Times New Roman" charset="0"/>
                <a:ea typeface="Times New Roman" charset="0"/>
              </a:rPr>
              <a:t>de evaluación</a:t>
            </a:r>
            <a:r>
              <a:rPr lang="es-ES_tradnl" sz="2800" dirty="0"/>
              <a:t> </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9698"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1.2. ¿Qué ventajas tiene el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r>
              <a:rPr lang="es-ES_tradnl">
                <a:solidFill>
                  <a:schemeClr val="bg1"/>
                </a:solidFill>
                <a:latin typeface="Arial" charset="0"/>
                <a:ea typeface="ＭＳ Ｐゴシック" charset="0"/>
                <a:cs typeface="Arial" charset="0"/>
              </a:rPr>
              <a:t>Ayuda a los estudiantes a:</a:t>
            </a:r>
          </a:p>
          <a:p>
            <a:pPr lvl="1" eaLnBrk="1" hangingPunct="1"/>
            <a:r>
              <a:rPr lang="es-ES_tradnl">
                <a:solidFill>
                  <a:schemeClr val="bg1"/>
                </a:solidFill>
                <a:latin typeface="Arial" charset="0"/>
                <a:ea typeface="ＭＳ Ｐゴシック" charset="0"/>
                <a:cs typeface="Arial" charset="0"/>
              </a:rPr>
              <a:t>Ampliar sus conocimientos de la lengua meta; </a:t>
            </a:r>
            <a:endParaRPr lang="es-ES_tradnl" sz="3600">
              <a:solidFill>
                <a:schemeClr val="bg1"/>
              </a:solidFill>
              <a:latin typeface="Arial" charset="0"/>
              <a:ea typeface="ＭＳ Ｐゴシック" charset="0"/>
              <a:cs typeface="Arial" charset="0"/>
            </a:endParaRPr>
          </a:p>
          <a:p>
            <a:pPr lvl="1" eaLnBrk="1" hangingPunct="1"/>
            <a:r>
              <a:rPr lang="es-ES_tradnl">
                <a:solidFill>
                  <a:schemeClr val="bg1"/>
                </a:solidFill>
                <a:latin typeface="Arial" charset="0"/>
                <a:ea typeface="ＭＳ Ｐゴシック" charset="0"/>
                <a:cs typeface="Arial" charset="0"/>
              </a:rPr>
              <a:t>Desarrollar sus competencias orales y escritas;</a:t>
            </a:r>
            <a:endParaRPr lang="es-ES_tradnl" sz="3600">
              <a:solidFill>
                <a:schemeClr val="bg1"/>
              </a:solidFill>
              <a:latin typeface="Arial" charset="0"/>
              <a:ea typeface="ＭＳ Ｐゴシック" charset="0"/>
              <a:cs typeface="Arial" charset="0"/>
            </a:endParaRPr>
          </a:p>
          <a:p>
            <a:pPr lvl="1" eaLnBrk="1" hangingPunct="1"/>
            <a:r>
              <a:rPr lang="es-ES_tradnl">
                <a:solidFill>
                  <a:schemeClr val="bg1"/>
                </a:solidFill>
                <a:latin typeface="Arial" charset="0"/>
                <a:ea typeface="ＭＳ Ｐゴシック" charset="0"/>
                <a:cs typeface="Arial" charset="0"/>
              </a:rPr>
              <a:t>Mejorar sus conocimientos culturales; </a:t>
            </a:r>
            <a:endParaRPr lang="es-ES_tradnl" sz="3600">
              <a:solidFill>
                <a:schemeClr val="bg1"/>
              </a:solidFill>
              <a:latin typeface="Arial" charset="0"/>
              <a:ea typeface="ＭＳ Ｐゴシック" charset="0"/>
              <a:cs typeface="Arial" charset="0"/>
            </a:endParaRPr>
          </a:p>
          <a:p>
            <a:pPr lvl="1" eaLnBrk="1" hangingPunct="1"/>
            <a:r>
              <a:rPr lang="es-ES_tradnl">
                <a:solidFill>
                  <a:schemeClr val="bg1"/>
                </a:solidFill>
                <a:latin typeface="Arial" charset="0"/>
                <a:ea typeface="ＭＳ Ｐゴシック" charset="0"/>
                <a:cs typeface="Arial" charset="0"/>
              </a:rPr>
              <a:t>Aumentar su </a:t>
            </a:r>
            <a:r>
              <a:rPr lang="es-ES_tradnl" b="1">
                <a:solidFill>
                  <a:schemeClr val="bg1"/>
                </a:solidFill>
                <a:latin typeface="Arial" charset="0"/>
                <a:ea typeface="ＭＳ Ｐゴシック" charset="0"/>
                <a:cs typeface="Arial" charset="0"/>
              </a:rPr>
              <a:t>autonomía</a:t>
            </a:r>
            <a:r>
              <a:rPr lang="es-ES_tradnl">
                <a:solidFill>
                  <a:schemeClr val="bg1"/>
                </a:solidFill>
                <a:latin typeface="Arial" charset="0"/>
                <a:ea typeface="ＭＳ Ｐゴシック" charset="0"/>
                <a:cs typeface="Arial" charset="0"/>
              </a:rPr>
              <a:t> en el aprendizaje;</a:t>
            </a:r>
            <a:endParaRPr lang="es-ES_tradnl" sz="3600">
              <a:solidFill>
                <a:schemeClr val="bg1"/>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1746"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1.2. ¿Qué ventajas tiene el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r>
              <a:rPr lang="es-ES_tradnl">
                <a:solidFill>
                  <a:srgbClr val="FFFFFF"/>
                </a:solidFill>
                <a:latin typeface="Arial" charset="0"/>
                <a:ea typeface="ＭＳ Ｐゴシック" charset="0"/>
                <a:cs typeface="Arial" charset="0"/>
              </a:rPr>
              <a:t>Ayuda a los estudiantes a:</a:t>
            </a:r>
          </a:p>
          <a:p>
            <a:pPr lvl="1" eaLnBrk="1" hangingPunct="1"/>
            <a:r>
              <a:rPr lang="es-ES_tradnl">
                <a:solidFill>
                  <a:srgbClr val="FFFFFF"/>
                </a:solidFill>
                <a:latin typeface="Arial" charset="0"/>
                <a:ea typeface="ＭＳ Ｐゴシック" charset="0"/>
                <a:cs typeface="Arial" charset="0"/>
              </a:rPr>
              <a:t>Adquirir </a:t>
            </a:r>
            <a:r>
              <a:rPr lang="es-ES_tradnl" b="1">
                <a:solidFill>
                  <a:srgbClr val="FFFFFF"/>
                </a:solidFill>
                <a:latin typeface="Arial" charset="0"/>
                <a:ea typeface="ＭＳ Ｐゴシック" charset="0"/>
                <a:cs typeface="Arial" charset="0"/>
              </a:rPr>
              <a:t>fluidez</a:t>
            </a:r>
            <a:endParaRPr lang="en-US" b="1">
              <a:solidFill>
                <a:srgbClr val="FFFFFF"/>
              </a:solidFill>
              <a:latin typeface="Calibri" charset="0"/>
              <a:ea typeface="ＭＳ Ｐゴシック" charset="0"/>
            </a:endParaRPr>
          </a:p>
          <a:p>
            <a:pPr lvl="2" eaLnBrk="1" hangingPunct="1"/>
            <a:r>
              <a:rPr lang="es-ES">
                <a:solidFill>
                  <a:srgbClr val="FFFFFF"/>
                </a:solidFill>
                <a:latin typeface="Calibri" charset="0"/>
                <a:ea typeface="ＭＳ Ｐゴシック" charset="0"/>
              </a:rPr>
              <a:t>La fluidez oral es ‘sensible’  y muestra cambios notables después de pocos meses, y aumenta:</a:t>
            </a:r>
          </a:p>
          <a:p>
            <a:pPr lvl="2" eaLnBrk="1" hangingPunct="1"/>
            <a:r>
              <a:rPr lang="es-ES">
                <a:solidFill>
                  <a:srgbClr val="FFFFFF"/>
                </a:solidFill>
                <a:latin typeface="Calibri" charset="0"/>
                <a:ea typeface="ＭＳ Ｐゴシック" charset="0"/>
              </a:rPr>
              <a:t>el flujo no interrumpido, y</a:t>
            </a:r>
          </a:p>
          <a:p>
            <a:pPr lvl="2" eaLnBrk="1" hangingPunct="1"/>
            <a:r>
              <a:rPr lang="es-ES">
                <a:solidFill>
                  <a:srgbClr val="FFFFFF"/>
                </a:solidFill>
                <a:latin typeface="Calibri" charset="0"/>
                <a:ea typeface="ＭＳ Ｐゴシック" charset="0"/>
              </a:rPr>
              <a:t>el índice de la producción del discurso.</a:t>
            </a:r>
            <a:endParaRPr lang="en-US">
              <a:solidFill>
                <a:srgbClr val="FFFFFF"/>
              </a:solidFill>
              <a:latin typeface="Calibri" charset="0"/>
              <a:ea typeface="ＭＳ Ｐゴシック" charset="0"/>
            </a:endParaRPr>
          </a:p>
          <a:p>
            <a:pPr lvl="4" eaLnBrk="1" hangingPunct="1"/>
            <a:endParaRPr lang="en-US">
              <a:solidFill>
                <a:srgbClr val="FFFFFF"/>
              </a:solidFill>
              <a:latin typeface="Calibri" charset="0"/>
              <a:ea typeface="ＭＳ Ｐゴシック"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3794"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1.2. ¿Qué ventajas tiene el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5257800"/>
          </a:xfrm>
        </p:spPr>
        <p:txBody>
          <a:bodyPr/>
          <a:lstStyle/>
          <a:p>
            <a:pPr eaLnBrk="1" hangingPunct="1"/>
            <a:r>
              <a:rPr lang="es-ES_tradnl">
                <a:solidFill>
                  <a:schemeClr val="bg1"/>
                </a:solidFill>
                <a:latin typeface="Arial" charset="0"/>
                <a:ea typeface="ＭＳ Ｐゴシック" charset="0"/>
                <a:cs typeface="Arial" charset="0"/>
              </a:rPr>
              <a:t>Además:</a:t>
            </a:r>
          </a:p>
          <a:p>
            <a:pPr marL="971550" lvl="1" indent="-514350" eaLnBrk="1" hangingPunct="1">
              <a:buFont typeface="Calibri" charset="0"/>
              <a:buAutoNum type="arabicPeriod"/>
            </a:pPr>
            <a:r>
              <a:rPr lang="es-ES_tradnl">
                <a:solidFill>
                  <a:schemeClr val="bg1"/>
                </a:solidFill>
                <a:latin typeface="Arial" charset="0"/>
                <a:ea typeface="ＭＳ Ｐゴシック" charset="0"/>
                <a:cs typeface="Arial" charset="0"/>
              </a:rPr>
              <a:t>Mayor tiempo de contacto con un nativo de la lengua meta; </a:t>
            </a:r>
          </a:p>
          <a:p>
            <a:pPr marL="971550" lvl="1" indent="-514350" eaLnBrk="1" hangingPunct="1">
              <a:buFont typeface="Calibri" charset="0"/>
              <a:buAutoNum type="arabicPeriod"/>
            </a:pPr>
            <a:r>
              <a:rPr lang="es-ES_tradnl">
                <a:solidFill>
                  <a:schemeClr val="bg1"/>
                </a:solidFill>
                <a:latin typeface="Arial" charset="0"/>
                <a:ea typeface="ＭＳ Ｐゴシック" charset="0"/>
                <a:cs typeface="Arial" charset="0"/>
              </a:rPr>
              <a:t>Un alto grado de elección o de negociación y por lo tanto mayor capacidad de satisfacer necesidades e intereses individuales; </a:t>
            </a:r>
          </a:p>
          <a:p>
            <a:pPr marL="971550" lvl="1" indent="-514350" eaLnBrk="1" hangingPunct="1">
              <a:buFont typeface="Calibri" charset="0"/>
              <a:buAutoNum type="arabicPeriod"/>
            </a:pPr>
            <a:r>
              <a:rPr lang="es-ES_tradnl">
                <a:solidFill>
                  <a:schemeClr val="bg1"/>
                </a:solidFill>
                <a:latin typeface="Arial" charset="0"/>
                <a:ea typeface="ＭＳ Ｐゴシック" charset="0"/>
                <a:cs typeface="Arial" charset="0"/>
              </a:rPr>
              <a:t>Evita la ansiedad; el aprendizaje se hace entre iguales.</a:t>
            </a:r>
          </a:p>
          <a:p>
            <a:pPr marL="971550" lvl="1" indent="-514350" eaLnBrk="1" hangingPunct="1">
              <a:buFont typeface="Calibri" charset="0"/>
              <a:buAutoNum type="arabicPeriod"/>
            </a:pPr>
            <a:r>
              <a:rPr lang="es-ES_tradnl">
                <a:solidFill>
                  <a:schemeClr val="bg1"/>
                </a:solidFill>
                <a:latin typeface="Arial" charset="0"/>
                <a:ea typeface="ＭＳ Ｐゴシック" charset="0"/>
                <a:cs typeface="Arial" charset="0"/>
              </a:rPr>
              <a:t>Ofrece más retroalimentación (feedback) y más inmediata de lo que es normalmente posible en un aula;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par>
                                <p:cTn id="19" presetID="1" presetClass="entr" presetSubtype="0" fill="hold" grpId="1" nodeType="with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grpId="1"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par>
                                <p:cTn id="23" presetID="1" presetClass="entr" presetSubtype="0" fill="hold" grpId="1"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1" presetClass="entr" presetSubtype="0" fill="hold" grpId="1"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2"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grpId="2"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grpId="2"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grpId="2"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grpId="2"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3"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childTnLst>
                                </p:cTn>
                              </p:par>
                              <p:par>
                                <p:cTn id="43" presetID="1" presetClass="entr" presetSubtype="0" fill="hold" grpId="3" nodeType="withEffect">
                                  <p:stCondLst>
                                    <p:cond delay="0"/>
                                  </p:stCondLst>
                                  <p:childTnLst>
                                    <p:set>
                                      <p:cBhvr>
                                        <p:cTn id="44" dur="1" fill="hold">
                                          <p:stCondLst>
                                            <p:cond delay="0"/>
                                          </p:stCondLst>
                                        </p:cTn>
                                        <p:tgtEl>
                                          <p:spTgt spid="3">
                                            <p:txEl>
                                              <p:pRg st="1" end="1"/>
                                            </p:txEl>
                                          </p:spTgt>
                                        </p:tgtEl>
                                        <p:attrNameLst>
                                          <p:attrName>style.visibility</p:attrName>
                                        </p:attrNameLst>
                                      </p:cBhvr>
                                      <p:to>
                                        <p:strVal val="visible"/>
                                      </p:to>
                                    </p:set>
                                  </p:childTnLst>
                                </p:cTn>
                              </p:par>
                              <p:par>
                                <p:cTn id="45" presetID="1" presetClass="entr" presetSubtype="0" fill="hold" grpId="3" nodeType="withEffect">
                                  <p:stCondLst>
                                    <p:cond delay="0"/>
                                  </p:stCondLst>
                                  <p:childTnLst>
                                    <p:set>
                                      <p:cBhvr>
                                        <p:cTn id="46" dur="1" fill="hold">
                                          <p:stCondLst>
                                            <p:cond delay="0"/>
                                          </p:stCondLst>
                                        </p:cTn>
                                        <p:tgtEl>
                                          <p:spTgt spid="3">
                                            <p:txEl>
                                              <p:pRg st="2" end="2"/>
                                            </p:txEl>
                                          </p:spTgt>
                                        </p:tgtEl>
                                        <p:attrNameLst>
                                          <p:attrName>style.visibility</p:attrName>
                                        </p:attrNameLst>
                                      </p:cBhvr>
                                      <p:to>
                                        <p:strVal val="visible"/>
                                      </p:to>
                                    </p:set>
                                  </p:childTnLst>
                                </p:cTn>
                              </p:par>
                              <p:par>
                                <p:cTn id="47" presetID="1" presetClass="entr" presetSubtype="0" fill="hold" grpId="3" nodeType="with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childTnLst>
                                </p:cTn>
                              </p:par>
                              <p:par>
                                <p:cTn id="49" presetID="1" presetClass="entr" presetSubtype="0" fill="hold" grpId="3" nodeType="withEffect">
                                  <p:stCondLst>
                                    <p:cond delay="0"/>
                                  </p:stCondLst>
                                  <p:childTnLst>
                                    <p:set>
                                      <p:cBhvr>
                                        <p:cTn id="5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3" grpId="2" build="p"/>
      <p:bldP spid="3" grpId="3" build="p"/>
    </p:bldLst>
  </p:timing>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5842"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1.2. ¿Qué ventajas tiene el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marL="514350" indent="-514350" eaLnBrk="1" hangingPunct="1">
              <a:buFont typeface="Arial" charset="0"/>
              <a:buNone/>
              <a:defRPr/>
            </a:pPr>
            <a:r>
              <a:rPr lang="es-ES_tradnl" dirty="0" smtClean="0">
                <a:solidFill>
                  <a:schemeClr val="bg1"/>
                </a:solidFill>
                <a:latin typeface="Arial" charset="0"/>
                <a:ea typeface="Arial" charset="0"/>
                <a:cs typeface="Arial" charset="0"/>
              </a:rPr>
              <a:t>Además:</a:t>
            </a:r>
          </a:p>
          <a:p>
            <a:pPr marL="971550" lvl="1" indent="-514350" eaLnBrk="1" hangingPunct="1">
              <a:buFont typeface="Arial" charset="0"/>
              <a:buNone/>
              <a:defRPr/>
            </a:pPr>
            <a:r>
              <a:rPr lang="es-ES_tradnl" dirty="0" smtClean="0">
                <a:solidFill>
                  <a:schemeClr val="bg1"/>
                </a:solidFill>
                <a:latin typeface="Arial" charset="0"/>
                <a:ea typeface="Arial" charset="0"/>
                <a:cs typeface="Arial" charset="0"/>
              </a:rPr>
              <a:t>5.  Las dos partes tienen los mismos intereses, los mismos objetivos y la misma motivación; </a:t>
            </a:r>
          </a:p>
          <a:p>
            <a:pPr marL="971550" lvl="1" indent="-514350" eaLnBrk="1" hangingPunct="1">
              <a:buFont typeface="Arial" charset="0"/>
              <a:buNone/>
              <a:defRPr/>
            </a:pPr>
            <a:r>
              <a:rPr lang="es-ES_tradnl" dirty="0" smtClean="0">
                <a:solidFill>
                  <a:schemeClr val="bg1"/>
                </a:solidFill>
                <a:latin typeface="Arial" charset="0"/>
                <a:ea typeface="Arial" charset="0"/>
                <a:cs typeface="Arial" charset="0"/>
              </a:rPr>
              <a:t>6.  El aprendizaje cultural es directo;</a:t>
            </a:r>
          </a:p>
          <a:p>
            <a:pPr marL="971550" lvl="1" indent="-514350" eaLnBrk="1" hangingPunct="1">
              <a:buFont typeface="Arial" charset="0"/>
              <a:buAutoNum type="arabicPeriod" startAt="7"/>
              <a:defRPr/>
            </a:pPr>
            <a:r>
              <a:rPr lang="es-ES_tradnl" dirty="0" smtClean="0">
                <a:solidFill>
                  <a:schemeClr val="bg1"/>
                </a:solidFill>
                <a:latin typeface="Arial" charset="0"/>
                <a:ea typeface="Arial" charset="0"/>
                <a:cs typeface="Arial" charset="0"/>
              </a:rPr>
              <a:t>Genera gran confianza en la capacidad comunicativa del alumno;</a:t>
            </a:r>
          </a:p>
          <a:p>
            <a:pPr marL="996950" indent="-514350" eaLnBrk="1" hangingPunct="1">
              <a:buFont typeface="Arial" charset="0"/>
              <a:buNone/>
              <a:defRPr/>
            </a:pPr>
            <a:r>
              <a:rPr lang="es-ES_tradnl" sz="2800" dirty="0" smtClean="0">
                <a:solidFill>
                  <a:schemeClr val="bg1"/>
                </a:solidFill>
                <a:latin typeface="Arial" charset="0"/>
                <a:ea typeface="Arial" charset="0"/>
                <a:cs typeface="Arial" charset="0"/>
              </a:rPr>
              <a:t>8.  Mayor flexibilidad de horario de las actividades del aprendizaje que el aprendizaje en el aula;</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7890"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1.2. ¿Qué ventajas tiene el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marL="514350" indent="-514350" eaLnBrk="1" hangingPunct="1">
              <a:buFont typeface="Arial" charset="0"/>
              <a:buNone/>
            </a:pPr>
            <a:r>
              <a:rPr lang="es-ES_tradnl">
                <a:solidFill>
                  <a:srgbClr val="FFFFFF"/>
                </a:solidFill>
                <a:latin typeface="Arial" charset="0"/>
                <a:ea typeface="ＭＳ Ｐゴシック" charset="0"/>
                <a:cs typeface="Arial" charset="0"/>
              </a:rPr>
              <a:t>Además:</a:t>
            </a:r>
          </a:p>
          <a:p>
            <a:pPr marL="514350" indent="-514350" eaLnBrk="1" hangingPunct="1">
              <a:buFont typeface="Arial" charset="0"/>
              <a:buNone/>
            </a:pPr>
            <a:r>
              <a:rPr lang="es-ES_tradnl" sz="2800">
                <a:solidFill>
                  <a:srgbClr val="FFFFFF"/>
                </a:solidFill>
                <a:latin typeface="Arial" charset="0"/>
                <a:ea typeface="ＭＳ Ｐゴシック" charset="0"/>
                <a:cs typeface="Arial" charset="0"/>
              </a:rPr>
              <a:t>9.  La oportunidad de tener experiencia como mentor de un aprendiz/estudiante (satisfacción);</a:t>
            </a:r>
          </a:p>
          <a:p>
            <a:pPr marL="514350" indent="-514350" eaLnBrk="1" hangingPunct="1">
              <a:buFont typeface="Arial" charset="0"/>
              <a:buNone/>
            </a:pPr>
            <a:r>
              <a:rPr lang="es-ES_tradnl" sz="2800">
                <a:solidFill>
                  <a:srgbClr val="FFFFFF"/>
                </a:solidFill>
                <a:latin typeface="Arial" charset="0"/>
                <a:ea typeface="ＭＳ Ｐゴシック" charset="0"/>
                <a:cs typeface="Arial" charset="0"/>
              </a:rPr>
              <a:t>10. Una mejor integración de los estudiantes extranjeros en la comunidad de estudiantes españoles.</a:t>
            </a:r>
          </a:p>
          <a:p>
            <a:pPr marL="514350" indent="-514350" eaLnBrk="1" hangingPunct="1">
              <a:buFont typeface="Arial" charset="0"/>
              <a:buNone/>
            </a:pPr>
            <a:r>
              <a:rPr lang="es-ES_tradnl" sz="2800">
                <a:solidFill>
                  <a:srgbClr val="FFFFFF"/>
                </a:solidFill>
                <a:latin typeface="Arial" charset="0"/>
                <a:ea typeface="ＭＳ Ｐゴシック" charset="0"/>
                <a:cs typeface="Arial" charset="0"/>
              </a:rPr>
              <a:t>11. Automatización.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39938"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1.3. </a:t>
            </a:r>
            <a:r>
              <a:rPr lang="es-ES_tradnl" sz="3200" b="1">
                <a:solidFill>
                  <a:schemeClr val="bg1"/>
                </a:solidFill>
                <a:latin typeface="Calibri" charset="0"/>
                <a:ea typeface="ＭＳ Ｐゴシック" charset="0"/>
                <a:cs typeface="ＭＳ Ｐゴシック" charset="0"/>
              </a:rPr>
              <a:t>¿Cómo estudian los estudiantes?</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r>
              <a:rPr lang="es-ES_tradnl">
                <a:solidFill>
                  <a:schemeClr val="bg1"/>
                </a:solidFill>
                <a:latin typeface="Calibri" charset="0"/>
                <a:ea typeface="ＭＳ Ｐゴシック" charset="0"/>
                <a:cs typeface="ＭＳ Ｐゴシック" charset="0"/>
              </a:rPr>
              <a:t>Los estudiantes se reúnen con sus parejas sobre unas 3 horas por semana; </a:t>
            </a:r>
          </a:p>
          <a:p>
            <a:pPr eaLnBrk="1" hangingPunct="1"/>
            <a:r>
              <a:rPr lang="es-ES_tradnl">
                <a:solidFill>
                  <a:schemeClr val="bg1"/>
                </a:solidFill>
                <a:latin typeface="Calibri" charset="0"/>
                <a:ea typeface="ＭＳ Ｐゴシック" charset="0"/>
                <a:cs typeface="ＭＳ Ｐゴシック" charset="0"/>
              </a:rPr>
              <a:t>Los estudiantes pueden quedar donde y cuando les convenga;</a:t>
            </a:r>
          </a:p>
          <a:p>
            <a:pPr eaLnBrk="1" hangingPunct="1"/>
            <a:r>
              <a:rPr lang="es-ES_tradnl">
                <a:solidFill>
                  <a:schemeClr val="bg1"/>
                </a:solidFill>
                <a:latin typeface="Calibri" charset="0"/>
                <a:ea typeface="ＭＳ Ｐゴシック" charset="0"/>
                <a:cs typeface="ＭＳ Ｐゴシック" charset="0"/>
              </a:rPr>
              <a:t>Los estudiantes pueden participar en otras actividades culturales promovidas desde la Universidad.</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1986"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2. ¿Qué tiene de nuevo el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124744"/>
            <a:ext cx="8229600" cy="4754563"/>
          </a:xfrm>
        </p:spPr>
        <p:txBody>
          <a:bodyPr/>
          <a:lstStyle/>
          <a:p>
            <a:pPr eaLnBrk="1" hangingPunct="1"/>
            <a:r>
              <a:rPr lang="es-ES_tradnl" sz="2800" dirty="0">
                <a:solidFill>
                  <a:schemeClr val="bg1"/>
                </a:solidFill>
                <a:latin typeface="Arial" charset="0"/>
                <a:ea typeface="ＭＳ Ｐゴシック" charset="0"/>
                <a:cs typeface="Arial" charset="0"/>
              </a:rPr>
              <a:t>Como método, no es nada novedoso:</a:t>
            </a:r>
          </a:p>
          <a:p>
            <a:pPr lvl="1" eaLnBrk="1" hangingPunct="1"/>
            <a:r>
              <a:rPr lang="es-ES_tradnl" sz="2400" dirty="0">
                <a:solidFill>
                  <a:schemeClr val="bg1"/>
                </a:solidFill>
                <a:latin typeface="Arial" charset="0"/>
                <a:ea typeface="ＭＳ Ｐゴシック" charset="0"/>
                <a:cs typeface="Arial" charset="0"/>
              </a:rPr>
              <a:t>Larga trayectoria en muchas universidades europeas (Manchester, Sheffield, </a:t>
            </a:r>
            <a:r>
              <a:rPr lang="es-ES_tradnl" sz="2400" dirty="0" err="1">
                <a:solidFill>
                  <a:schemeClr val="bg1"/>
                </a:solidFill>
                <a:latin typeface="Arial" charset="0"/>
                <a:ea typeface="ＭＳ Ｐゴシック" charset="0"/>
                <a:cs typeface="Arial" charset="0"/>
              </a:rPr>
              <a:t>Ruhr</a:t>
            </a:r>
            <a:r>
              <a:rPr lang="es-ES_tradnl" sz="2400" dirty="0">
                <a:solidFill>
                  <a:schemeClr val="bg1"/>
                </a:solidFill>
                <a:latin typeface="Arial" charset="0"/>
                <a:ea typeface="ＭＳ Ｐゴシック" charset="0"/>
                <a:cs typeface="Arial" charset="0"/>
              </a:rPr>
              <a:t> </a:t>
            </a:r>
            <a:r>
              <a:rPr lang="es-ES_tradnl" sz="2400" dirty="0" err="1">
                <a:solidFill>
                  <a:schemeClr val="bg1"/>
                </a:solidFill>
                <a:latin typeface="Arial" charset="0"/>
                <a:ea typeface="ＭＳ Ｐゴシック" charset="0"/>
                <a:cs typeface="Arial" charset="0"/>
              </a:rPr>
              <a:t>Bochum</a:t>
            </a:r>
            <a:r>
              <a:rPr lang="es-ES_tradnl" sz="2400" dirty="0">
                <a:solidFill>
                  <a:schemeClr val="bg1"/>
                </a:solidFill>
                <a:latin typeface="Arial" charset="0"/>
                <a:ea typeface="ＭＳ Ｐゴシック" charset="0"/>
                <a:cs typeface="Arial" charset="0"/>
              </a:rPr>
              <a:t>, entre otras).</a:t>
            </a:r>
          </a:p>
          <a:p>
            <a:pPr lvl="1" eaLnBrk="1" hangingPunct="1"/>
            <a:r>
              <a:rPr lang="es-ES_tradnl" sz="2400" dirty="0">
                <a:solidFill>
                  <a:schemeClr val="bg1"/>
                </a:solidFill>
                <a:latin typeface="Arial" charset="0"/>
                <a:ea typeface="ＭＳ Ｐゴシック" charset="0"/>
                <a:cs typeface="Arial" charset="0"/>
              </a:rPr>
              <a:t>La Facultad de Filología de la </a:t>
            </a:r>
            <a:r>
              <a:rPr lang="es-ES_tradnl" sz="2400" dirty="0" smtClean="0">
                <a:solidFill>
                  <a:schemeClr val="bg1"/>
                </a:solidFill>
                <a:latin typeface="Arial" charset="0"/>
                <a:ea typeface="ＭＳ Ｐゴシック" charset="0"/>
                <a:cs typeface="Arial" charset="0"/>
              </a:rPr>
              <a:t>US </a:t>
            </a:r>
            <a:r>
              <a:rPr lang="es-ES_tradnl" sz="2400" dirty="0">
                <a:solidFill>
                  <a:schemeClr val="bg1"/>
                </a:solidFill>
                <a:latin typeface="Arial" charset="0"/>
                <a:ea typeface="ＭＳ Ｐゴシック" charset="0"/>
                <a:cs typeface="Arial" charset="0"/>
              </a:rPr>
              <a:t>lo viene usando desde hace más de 20 años</a:t>
            </a:r>
          </a:p>
          <a:p>
            <a:pPr lvl="1" eaLnBrk="1" hangingPunct="1"/>
            <a:r>
              <a:rPr lang="es-ES_tradnl" sz="2400" dirty="0">
                <a:solidFill>
                  <a:schemeClr val="bg1"/>
                </a:solidFill>
                <a:latin typeface="Arial" charset="0"/>
                <a:ea typeface="ＭＳ Ｐゴシック" charset="0"/>
                <a:cs typeface="Arial" charset="0"/>
              </a:rPr>
              <a:t>El Instituto de Idiomas de la </a:t>
            </a:r>
            <a:r>
              <a:rPr lang="es-ES_tradnl" sz="2400" dirty="0" smtClean="0">
                <a:solidFill>
                  <a:schemeClr val="bg1"/>
                </a:solidFill>
                <a:latin typeface="Arial" charset="0"/>
                <a:ea typeface="ＭＳ Ｐゴシック" charset="0"/>
                <a:cs typeface="Arial" charset="0"/>
              </a:rPr>
              <a:t>US </a:t>
            </a:r>
            <a:r>
              <a:rPr lang="es-ES_tradnl" sz="2400" dirty="0">
                <a:solidFill>
                  <a:schemeClr val="bg1"/>
                </a:solidFill>
                <a:latin typeface="Arial" charset="0"/>
                <a:ea typeface="ＭＳ Ｐゴシック" charset="0"/>
                <a:cs typeface="Arial" charset="0"/>
              </a:rPr>
              <a:t>también lo usa</a:t>
            </a:r>
            <a:r>
              <a:rPr lang="es-ES_tradnl" sz="2400" dirty="0" smtClean="0">
                <a:solidFill>
                  <a:schemeClr val="bg1"/>
                </a:solidFill>
                <a:latin typeface="Arial" charset="0"/>
                <a:ea typeface="ＭＳ Ｐゴシック" charset="0"/>
                <a:cs typeface="Arial" charset="0"/>
              </a:rPr>
              <a:t>.</a:t>
            </a:r>
          </a:p>
          <a:p>
            <a:pPr lvl="1" eaLnBrk="1" hangingPunct="1"/>
            <a:r>
              <a:rPr lang="es-ES_tradnl" sz="2400" dirty="0" smtClean="0">
                <a:solidFill>
                  <a:schemeClr val="bg1"/>
                </a:solidFill>
                <a:latin typeface="Arial" charset="0"/>
                <a:ea typeface="ＭＳ Ｐゴシック" charset="0"/>
                <a:cs typeface="Arial" charset="0"/>
              </a:rPr>
              <a:t>El SACU (Servicio de Ayuda a la Comunidad Universitaria) </a:t>
            </a:r>
            <a:r>
              <a:rPr lang="es-ES_tradnl" sz="2400" dirty="0" err="1" smtClean="0">
                <a:solidFill>
                  <a:schemeClr val="bg1"/>
                </a:solidFill>
                <a:latin typeface="Arial" charset="0"/>
                <a:ea typeface="ＭＳ Ｐゴシック" charset="0"/>
                <a:cs typeface="Arial" charset="0"/>
              </a:rPr>
              <a:t>tambi</a:t>
            </a:r>
            <a:r>
              <a:rPr lang="es-ES" sz="2400" dirty="0" err="1" smtClean="0">
                <a:solidFill>
                  <a:schemeClr val="bg1"/>
                </a:solidFill>
                <a:latin typeface="Arial" charset="0"/>
                <a:ea typeface="ＭＳ Ｐゴシック" charset="0"/>
                <a:cs typeface="Arial" charset="0"/>
              </a:rPr>
              <a:t>én</a:t>
            </a:r>
            <a:r>
              <a:rPr lang="es-ES" sz="2400" dirty="0" smtClean="0">
                <a:solidFill>
                  <a:schemeClr val="bg1"/>
                </a:solidFill>
                <a:latin typeface="Arial" charset="0"/>
                <a:ea typeface="ＭＳ Ｐゴシック" charset="0"/>
                <a:cs typeface="Arial" charset="0"/>
              </a:rPr>
              <a:t> lo usa.</a:t>
            </a:r>
            <a:endParaRPr lang="es-ES_tradnl" sz="2400" dirty="0">
              <a:solidFill>
                <a:schemeClr val="bg1"/>
              </a:solidFill>
              <a:latin typeface="Arial" charset="0"/>
              <a:ea typeface="ＭＳ Ｐゴシック" charset="0"/>
              <a:cs typeface="Arial" charset="0"/>
            </a:endParaRPr>
          </a:p>
          <a:p>
            <a:pPr lvl="1" eaLnBrk="1" hangingPunct="1"/>
            <a:r>
              <a:rPr lang="es-ES_tradnl" sz="2400" dirty="0">
                <a:solidFill>
                  <a:schemeClr val="bg1"/>
                </a:solidFill>
                <a:latin typeface="Arial" charset="0"/>
                <a:ea typeface="ＭＳ Ｐゴシック" charset="0"/>
                <a:cs typeface="Arial" charset="0"/>
              </a:rPr>
              <a:t>Es tan frecuente que tiene un elevado reconocimiento internacional.</a:t>
            </a:r>
          </a:p>
          <a:p>
            <a:pPr eaLnBrk="1" hangingPunct="1"/>
            <a:r>
              <a:rPr lang="es-ES_tradnl" sz="2800" dirty="0">
                <a:solidFill>
                  <a:srgbClr val="FFFF00"/>
                </a:solidFill>
                <a:latin typeface="Arial" charset="0"/>
                <a:ea typeface="ＭＳ Ｐゴシック" charset="0"/>
                <a:cs typeface="Arial" charset="0"/>
              </a:rPr>
              <a:t>Se reconoce y se acredita </a:t>
            </a:r>
            <a:r>
              <a:rPr lang="es-ES_tradnl" sz="2800" dirty="0" smtClean="0">
                <a:solidFill>
                  <a:srgbClr val="FFFF00"/>
                </a:solidFill>
                <a:latin typeface="Arial" charset="0"/>
                <a:ea typeface="ＭＳ Ｐゴシック" charset="0"/>
                <a:cs typeface="Arial" charset="0"/>
              </a:rPr>
              <a:t>(2 </a:t>
            </a:r>
            <a:r>
              <a:rPr lang="es-ES_tradnl" sz="2800" dirty="0">
                <a:solidFill>
                  <a:srgbClr val="FFFF00"/>
                </a:solidFill>
                <a:latin typeface="Arial" charset="0"/>
                <a:ea typeface="ＭＳ Ｐゴシック" charset="0"/>
                <a:cs typeface="Arial" charset="0"/>
              </a:rPr>
              <a:t>ECTS</a:t>
            </a:r>
            <a:r>
              <a:rPr lang="es-ES_tradnl" sz="2800" dirty="0" smtClean="0">
                <a:solidFill>
                  <a:srgbClr val="FFFF00"/>
                </a:solidFill>
                <a:latin typeface="Arial" charset="0"/>
                <a:ea typeface="ＭＳ Ｐゴシック" charset="0"/>
                <a:cs typeface="Arial" charset="0"/>
              </a:rPr>
              <a:t>)</a:t>
            </a:r>
            <a:r>
              <a:rPr lang="es-ES_tradnl" sz="2000" dirty="0" smtClean="0">
                <a:solidFill>
                  <a:schemeClr val="bg1"/>
                </a:solidFill>
                <a:latin typeface="Calibri" charset="0"/>
                <a:ea typeface="ＭＳ Ｐゴシック" charset="0"/>
                <a:cs typeface="ＭＳ Ｐゴシック" charset="0"/>
              </a:rPr>
              <a:t> </a:t>
            </a:r>
            <a:r>
              <a:rPr lang="es-ES_tradnl" sz="2000" dirty="0">
                <a:solidFill>
                  <a:schemeClr val="bg1"/>
                </a:solidFill>
                <a:latin typeface="Calibri" charset="0"/>
                <a:ea typeface="ＭＳ Ｐゴシック" charset="0"/>
                <a:cs typeface="ＭＳ Ｐゴシック" charset="0"/>
              </a:rPr>
              <a:t>que entrarían dentro del máximo por actividades universitarias culturales (Real Decreto 1939/2007 de 29 de Octubre, Art. 11.8). </a:t>
            </a:r>
            <a:endParaRPr lang="es-ES_tradnl" sz="2800" dirty="0">
              <a:solidFill>
                <a:schemeClr val="bg1"/>
              </a:solidFill>
              <a:latin typeface="Calibri" charset="0"/>
              <a:ea typeface="ＭＳ Ｐゴシック" charset="0"/>
              <a:cs typeface="ＭＳ Ｐゴシック" charset="0"/>
            </a:endParaRPr>
          </a:p>
          <a:p>
            <a:pPr eaLnBrk="1" hangingPunct="1"/>
            <a:endParaRPr lang="en-GB" sz="2800" dirty="0">
              <a:solidFill>
                <a:schemeClr val="bg1"/>
              </a:solidFill>
              <a:latin typeface="Arial" charset="0"/>
              <a:ea typeface="ＭＳ Ｐゴシック" charset="0"/>
              <a:cs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221355"/>
            <a:ext cx="9144000" cy="6415289"/>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4034" name="Título 1"/>
          <p:cNvSpPr>
            <a:spLocks noGrp="1"/>
          </p:cNvSpPr>
          <p:nvPr>
            <p:ph type="title"/>
          </p:nvPr>
        </p:nvSpPr>
        <p:spPr>
          <a:xfrm>
            <a:off x="457200" y="274638"/>
            <a:ext cx="8229600" cy="1096962"/>
          </a:xfrm>
        </p:spPr>
        <p:txBody>
          <a:bodyPr/>
          <a:lstStyle/>
          <a:p>
            <a:pPr eaLnBrk="1" hangingPunct="1"/>
            <a:r>
              <a:rPr lang="es-ES_tradnl" sz="3200" b="1">
                <a:solidFill>
                  <a:schemeClr val="bg1"/>
                </a:solidFill>
                <a:latin typeface="Arial" charset="0"/>
                <a:ea typeface="ＭＳ Ｐゴシック" charset="0"/>
                <a:cs typeface="Arial" charset="0"/>
              </a:rPr>
              <a:t>2.1. Y entonces </a:t>
            </a:r>
            <a:r>
              <a:rPr lang="es-ES_tradnl" sz="3200" b="1">
                <a:solidFill>
                  <a:schemeClr val="bg1"/>
                </a:solidFill>
                <a:latin typeface="Calibri" charset="0"/>
                <a:ea typeface="ＭＳ Ｐゴシック" charset="0"/>
                <a:cs typeface="ＭＳ Ｐゴシック" charset="0"/>
              </a:rPr>
              <a:t>¿cómo estudian los estudiantes? Deben completar:</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marL="514350" indent="-514350" eaLnBrk="1" hangingPunct="1">
              <a:buFont typeface="+mj-lt"/>
              <a:buAutoNum type="arabicPeriod"/>
              <a:defRPr/>
            </a:pPr>
            <a:r>
              <a:rPr lang="es-ES_tradnl" dirty="0" smtClean="0">
                <a:solidFill>
                  <a:schemeClr val="bg1"/>
                </a:solidFill>
                <a:ea typeface="ＭＳ Ｐゴシック" charset="-128"/>
                <a:cs typeface="ＭＳ Ｐゴシック" charset="-128"/>
              </a:rPr>
              <a:t>40 horas de conversación / cuatrimestre (Diario)</a:t>
            </a:r>
          </a:p>
          <a:p>
            <a:pPr marL="514350" indent="-514350" eaLnBrk="1" hangingPunct="1">
              <a:buFont typeface="+mj-lt"/>
              <a:buAutoNum type="arabicPeriod"/>
              <a:defRPr/>
            </a:pPr>
            <a:r>
              <a:rPr lang="es-ES_tradnl" dirty="0" smtClean="0">
                <a:solidFill>
                  <a:schemeClr val="bg1"/>
                </a:solidFill>
                <a:ea typeface="ＭＳ Ｐゴシック" charset="-128"/>
                <a:cs typeface="ＭＳ Ｐゴシック" charset="-128"/>
              </a:rPr>
              <a:t>5 tutorías obligatorias individualizadas</a:t>
            </a:r>
          </a:p>
          <a:p>
            <a:pPr marL="514350" indent="-514350" eaLnBrk="1" hangingPunct="1">
              <a:buFont typeface="+mj-lt"/>
              <a:buAutoNum type="arabicPeriod"/>
              <a:defRPr/>
            </a:pPr>
            <a:r>
              <a:rPr lang="es-ES_tradnl" dirty="0" smtClean="0">
                <a:solidFill>
                  <a:schemeClr val="bg1"/>
                </a:solidFill>
                <a:ea typeface="ＭＳ Ｐゴシック" charset="-128"/>
                <a:cs typeface="ＭＳ Ｐゴシック" charset="-128"/>
              </a:rPr>
              <a:t>Un Portafolio</a:t>
            </a:r>
          </a:p>
          <a:p>
            <a:pPr eaLnBrk="1" hangingPunct="1">
              <a:buFont typeface="Arial" charset="0"/>
              <a:buNone/>
              <a:defRPr/>
            </a:pPr>
            <a:endParaRPr lang="es-ES_tradnl" dirty="0" smtClean="0">
              <a:solidFill>
                <a:schemeClr val="bg1"/>
              </a:solidFill>
              <a:ea typeface="ＭＳ Ｐゴシック" charset="-128"/>
              <a:cs typeface="ＭＳ Ｐゴシック" charset="-128"/>
            </a:endParaRPr>
          </a:p>
          <a:p>
            <a:pPr eaLnBrk="1" hangingPunct="1">
              <a:buFont typeface="Arial" charset="0"/>
              <a:buNone/>
              <a:defRPr/>
            </a:pPr>
            <a:r>
              <a:rPr lang="es-ES_tradnl" dirty="0" smtClean="0">
                <a:solidFill>
                  <a:schemeClr val="bg1"/>
                </a:solidFill>
                <a:ea typeface="ＭＳ Ｐゴシック" charset="-128"/>
                <a:cs typeface="ＭＳ Ｐゴシック" charset="-128"/>
              </a:rPr>
              <a:t>Notas:</a:t>
            </a:r>
          </a:p>
          <a:p>
            <a:pPr eaLnBrk="1" hangingPunct="1">
              <a:buFont typeface="Arial" charset="0"/>
              <a:buNone/>
              <a:defRPr/>
            </a:pPr>
            <a:r>
              <a:rPr lang="es-ES_tradnl" sz="2800" dirty="0" smtClean="0">
                <a:solidFill>
                  <a:schemeClr val="bg1"/>
                </a:solidFill>
                <a:ea typeface="ＭＳ Ｐゴシック" charset="-128"/>
                <a:cs typeface="ＭＳ Ｐゴシック" charset="-128"/>
              </a:rPr>
              <a:t>A) Formato evaluado o Formato no evaluado</a:t>
            </a:r>
          </a:p>
          <a:p>
            <a:pPr eaLnBrk="1" hangingPunct="1">
              <a:buFont typeface="Arial" charset="0"/>
              <a:buNone/>
              <a:defRPr/>
            </a:pPr>
            <a:r>
              <a:rPr lang="es-ES_tradnl" sz="2800" dirty="0" smtClean="0">
                <a:solidFill>
                  <a:schemeClr val="bg1"/>
                </a:solidFill>
                <a:ea typeface="ＭＳ Ｐゴシック" charset="-128"/>
                <a:cs typeface="ＭＳ Ｐゴシック" charset="-128"/>
              </a:rPr>
              <a:t>B) Tanto los alumnos del formato evaluado como los de formato no evaluado realizan las mismas tareas y tienen las mismas responsabilidades.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006600" y="0"/>
            <a:ext cx="5109347" cy="6858000"/>
          </a:xfrm>
          <a:prstGeom prst="rect">
            <a:avLst/>
          </a:prstGeom>
          <a:ln>
            <a:solidFill>
              <a:schemeClr val="tx1"/>
            </a:solidFill>
          </a:ln>
        </p:spPr>
      </p:pic>
    </p:spTree>
    <p:extLst>
      <p:ext uri="{BB962C8B-B14F-4D97-AF65-F5344CB8AC3E}">
        <p14:creationId xmlns:p14="http://schemas.microsoft.com/office/powerpoint/2010/main" val="6785482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16386"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 ¿En qué consiste el aprendizaje en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r>
              <a:rPr lang="es-ES_tradnl" b="1">
                <a:solidFill>
                  <a:schemeClr val="bg1"/>
                </a:solidFill>
                <a:latin typeface="Arial" charset="0"/>
                <a:ea typeface="ＭＳ Ｐゴシック" charset="0"/>
                <a:cs typeface="Arial" charset="0"/>
              </a:rPr>
              <a:t>El aprendizaje en Tándem</a:t>
            </a:r>
            <a:r>
              <a:rPr lang="es-ES_tradnl">
                <a:solidFill>
                  <a:schemeClr val="bg1"/>
                </a:solidFill>
                <a:latin typeface="Arial" charset="0"/>
                <a:ea typeface="ＭＳ Ｐゴシック" charset="0"/>
                <a:cs typeface="Arial" charset="0"/>
              </a:rPr>
              <a:t> es un sistema de aprendizaje de idiomas </a:t>
            </a:r>
            <a:r>
              <a:rPr lang="es-ES_tradnl" b="1">
                <a:solidFill>
                  <a:schemeClr val="bg1"/>
                </a:solidFill>
                <a:latin typeface="Arial" charset="0"/>
                <a:ea typeface="ＭＳ Ｐゴシック" charset="0"/>
                <a:cs typeface="Arial" charset="0"/>
              </a:rPr>
              <a:t>colaborativo</a:t>
            </a:r>
            <a:r>
              <a:rPr lang="es-ES_tradnl">
                <a:solidFill>
                  <a:schemeClr val="bg1"/>
                </a:solidFill>
                <a:latin typeface="Arial" charset="0"/>
                <a:ea typeface="ＭＳ Ｐゴシック" charset="0"/>
                <a:cs typeface="Arial" charset="0"/>
              </a:rPr>
              <a:t> y </a:t>
            </a:r>
            <a:r>
              <a:rPr lang="es-ES_tradnl" b="1">
                <a:solidFill>
                  <a:schemeClr val="bg1"/>
                </a:solidFill>
                <a:latin typeface="Arial" charset="0"/>
                <a:ea typeface="ＭＳ Ｐゴシック" charset="0"/>
                <a:cs typeface="Arial" charset="0"/>
              </a:rPr>
              <a:t>recíproco</a:t>
            </a:r>
            <a:r>
              <a:rPr lang="es-ES_tradnl">
                <a:solidFill>
                  <a:schemeClr val="bg1"/>
                </a:solidFill>
                <a:latin typeface="Arial" charset="0"/>
                <a:ea typeface="ＭＳ Ｐゴシック" charset="0"/>
                <a:cs typeface="Arial" charset="0"/>
              </a:rPr>
              <a:t>, en el cual se emparejan los estudiantes con un nativo de su </a:t>
            </a:r>
            <a:r>
              <a:rPr lang="es-ES_tradnl" i="1">
                <a:solidFill>
                  <a:schemeClr val="bg1"/>
                </a:solidFill>
                <a:latin typeface="Arial" charset="0"/>
                <a:ea typeface="ＭＳ Ｐゴシック" charset="0"/>
                <a:cs typeface="Arial" charset="0"/>
              </a:rPr>
              <a:t>lengua meta</a:t>
            </a:r>
            <a:r>
              <a:rPr lang="es-ES_tradnl">
                <a:solidFill>
                  <a:schemeClr val="bg1"/>
                </a:solidFill>
                <a:latin typeface="Arial" charset="0"/>
                <a:ea typeface="ＭＳ Ｐゴシック" charset="0"/>
                <a:cs typeface="Arial" charset="0"/>
              </a:rPr>
              <a:t> para trabajar sobre una serie de tareas de aprendizaje.</a:t>
            </a:r>
          </a:p>
          <a:p>
            <a:pPr eaLnBrk="1" hangingPunct="1"/>
            <a:r>
              <a:rPr lang="en-GB">
                <a:solidFill>
                  <a:schemeClr val="bg1"/>
                </a:solidFill>
                <a:latin typeface="Arial" charset="0"/>
                <a:ea typeface="ＭＳ Ｐゴシック" charset="0"/>
                <a:cs typeface="Arial" charset="0"/>
              </a:rPr>
              <a:t>No </a:t>
            </a:r>
            <a:r>
              <a:rPr lang="es-ES_tradnl">
                <a:solidFill>
                  <a:schemeClr val="bg1"/>
                </a:solidFill>
                <a:latin typeface="Arial" charset="0"/>
                <a:ea typeface="ＭＳ Ｐゴシック" charset="0"/>
                <a:cs typeface="Arial" charset="0"/>
              </a:rPr>
              <a:t>pretende sustituir a ningún otro sistema.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197100" y="0"/>
            <a:ext cx="4739268" cy="6858000"/>
          </a:xfrm>
          <a:prstGeom prst="rect">
            <a:avLst/>
          </a:prstGeom>
          <a:ln>
            <a:solidFill>
              <a:schemeClr val="tx1"/>
            </a:solidFill>
          </a:ln>
        </p:spPr>
      </p:pic>
    </p:spTree>
    <p:extLst>
      <p:ext uri="{BB962C8B-B14F-4D97-AF65-F5344CB8AC3E}">
        <p14:creationId xmlns:p14="http://schemas.microsoft.com/office/powerpoint/2010/main" val="7459667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8130" name="Título 1"/>
          <p:cNvSpPr>
            <a:spLocks noGrp="1"/>
          </p:cNvSpPr>
          <p:nvPr>
            <p:ph type="title"/>
          </p:nvPr>
        </p:nvSpPr>
        <p:spPr>
          <a:xfrm>
            <a:off x="457200" y="274638"/>
            <a:ext cx="8229600" cy="1096962"/>
          </a:xfrm>
        </p:spPr>
        <p:txBody>
          <a:bodyPr/>
          <a:lstStyle/>
          <a:p>
            <a:pPr eaLnBrk="1" hangingPunct="1"/>
            <a:r>
              <a:rPr lang="es-ES_tradnl" sz="3200" b="1" dirty="0">
                <a:solidFill>
                  <a:schemeClr val="bg1"/>
                </a:solidFill>
                <a:latin typeface="Arial" charset="0"/>
                <a:ea typeface="ＭＳ Ｐゴシック" charset="0"/>
                <a:cs typeface="Arial" charset="0"/>
              </a:rPr>
              <a:t>2.1.1. El Diario </a:t>
            </a:r>
            <a:r>
              <a:rPr lang="es-ES_tradnl" sz="3200" dirty="0">
                <a:solidFill>
                  <a:srgbClr val="FFFF00"/>
                </a:solidFill>
                <a:latin typeface="Arial" charset="0"/>
                <a:ea typeface="ＭＳ Ｐゴシック" charset="0"/>
                <a:cs typeface="Arial" charset="0"/>
              </a:rPr>
              <a:t>(Documento </a:t>
            </a:r>
            <a:r>
              <a:rPr lang="es-ES_tradnl" sz="3200" dirty="0" smtClean="0">
                <a:solidFill>
                  <a:srgbClr val="FFFF00"/>
                </a:solidFill>
                <a:latin typeface="Arial" charset="0"/>
                <a:ea typeface="ＭＳ Ｐゴシック" charset="0"/>
                <a:cs typeface="Arial" charset="0"/>
              </a:rPr>
              <a:t>3)</a:t>
            </a:r>
            <a:endParaRPr lang="en-GB" dirty="0">
              <a:solidFill>
                <a:srgbClr val="FFFF00"/>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marL="514350" indent="-514350" eaLnBrk="1" hangingPunct="1">
              <a:buFont typeface="Calibri" charset="0"/>
              <a:buAutoNum type="arabicPeriod"/>
            </a:pPr>
            <a:r>
              <a:rPr lang="es-ES_tradnl" dirty="0">
                <a:solidFill>
                  <a:schemeClr val="bg1"/>
                </a:solidFill>
                <a:latin typeface="Calibri" charset="0"/>
                <a:ea typeface="ＭＳ Ｐゴシック" charset="0"/>
                <a:cs typeface="ＭＳ Ｐゴシック" charset="0"/>
              </a:rPr>
              <a:t>Debe dejar constancia de las 40 horas de conversación.</a:t>
            </a:r>
          </a:p>
          <a:p>
            <a:pPr marL="1314450" lvl="2" indent="-514350" eaLnBrk="1" hangingPunct="1">
              <a:buFont typeface="Calibri" charset="0"/>
              <a:buAutoNum type="arabicPeriod"/>
            </a:pPr>
            <a:r>
              <a:rPr lang="es-ES_tradnl" sz="2000" dirty="0">
                <a:solidFill>
                  <a:schemeClr val="bg1"/>
                </a:solidFill>
                <a:latin typeface="Calibri" charset="0"/>
                <a:ea typeface="ＭＳ Ｐゴシック" charset="0"/>
                <a:cs typeface="ＭＳ Ｐゴシック" charset="0"/>
              </a:rPr>
              <a:t>Debe consignar el número de horas, el lugar y el propósito del encuentro</a:t>
            </a:r>
          </a:p>
          <a:p>
            <a:pPr marL="1314450" lvl="2" indent="-514350" eaLnBrk="1" hangingPunct="1">
              <a:buFont typeface="Calibri" charset="0"/>
              <a:buAutoNum type="arabicPeriod"/>
            </a:pPr>
            <a:r>
              <a:rPr lang="es-ES_tradnl" sz="2000" dirty="0">
                <a:solidFill>
                  <a:schemeClr val="bg1"/>
                </a:solidFill>
                <a:latin typeface="Calibri" charset="0"/>
                <a:ea typeface="ＭＳ Ｐゴシック" charset="0"/>
                <a:cs typeface="ＭＳ Ｐゴシック" charset="0"/>
              </a:rPr>
              <a:t>Los temas de conversación</a:t>
            </a:r>
          </a:p>
          <a:p>
            <a:pPr marL="1314450" lvl="2" indent="-514350" eaLnBrk="1" hangingPunct="1">
              <a:buFont typeface="Calibri" charset="0"/>
              <a:buAutoNum type="arabicPeriod"/>
            </a:pPr>
            <a:r>
              <a:rPr lang="es-ES_tradnl" sz="2000" dirty="0">
                <a:solidFill>
                  <a:schemeClr val="bg1"/>
                </a:solidFill>
                <a:latin typeface="Calibri" charset="0"/>
                <a:ea typeface="ＭＳ Ｐゴシック" charset="0"/>
                <a:cs typeface="ＭＳ Ｐゴシック" charset="0"/>
              </a:rPr>
              <a:t>La gramática, expresiones y vocabulario aprendido o reforzado</a:t>
            </a:r>
          </a:p>
          <a:p>
            <a:pPr marL="1314450" lvl="2" indent="-514350" eaLnBrk="1" hangingPunct="1">
              <a:buFont typeface="Calibri" charset="0"/>
              <a:buAutoNum type="arabicPeriod"/>
            </a:pPr>
            <a:r>
              <a:rPr lang="es-ES_tradnl" sz="2000" dirty="0">
                <a:solidFill>
                  <a:schemeClr val="bg1"/>
                </a:solidFill>
                <a:latin typeface="Calibri" charset="0"/>
                <a:ea typeface="ＭＳ Ｐゴシック" charset="0"/>
                <a:cs typeface="ＭＳ Ｐゴシック" charset="0"/>
              </a:rPr>
              <a:t>Deber realizar un resumen del encuentro, prestando especial atención a los aspectos que ha aprendido de la cultura meta.</a:t>
            </a:r>
          </a:p>
          <a:p>
            <a:pPr marL="514350" indent="-514350" eaLnBrk="1" hangingPunct="1">
              <a:buFont typeface="Calibri" charset="0"/>
              <a:buAutoNum type="arabicPeriod"/>
            </a:pPr>
            <a:r>
              <a:rPr lang="es-ES_tradnl" sz="2800" dirty="0">
                <a:solidFill>
                  <a:schemeClr val="bg1"/>
                </a:solidFill>
                <a:latin typeface="Calibri" charset="0"/>
                <a:ea typeface="ＭＳ Ｐゴシック" charset="0"/>
                <a:cs typeface="ＭＳ Ｐゴシック" charset="0"/>
              </a:rPr>
              <a:t>Deben adjuntar todos los Diarios al </a:t>
            </a:r>
            <a:r>
              <a:rPr lang="es-ES_tradnl" sz="2800" dirty="0" smtClean="0">
                <a:solidFill>
                  <a:schemeClr val="bg1"/>
                </a:solidFill>
                <a:latin typeface="Calibri" charset="0"/>
                <a:ea typeface="ＭＳ Ｐゴシック" charset="0"/>
                <a:cs typeface="ＭＳ Ｐゴシック" charset="0"/>
              </a:rPr>
              <a:t>Portafolio</a:t>
            </a:r>
            <a:r>
              <a:rPr lang="es-ES_tradnl" sz="2800" dirty="0">
                <a:solidFill>
                  <a:schemeClr val="bg1"/>
                </a:solidFill>
                <a:latin typeface="Calibri" charset="0"/>
                <a:ea typeface="ＭＳ Ｐゴシック" charset="0"/>
                <a:cs typeface="ＭＳ Ｐゴシック" charset="0"/>
              </a:rPr>
              <a:t>.</a:t>
            </a:r>
            <a:endParaRPr lang="es-ES_tradnl" sz="2800" dirty="0">
              <a:solidFill>
                <a:schemeClr val="bg1"/>
              </a:solidFill>
              <a:latin typeface="Calibri" charset="0"/>
              <a:ea typeface="ＭＳ Ｐゴシック" charset="0"/>
              <a:cs typeface="ＭＳ Ｐゴシック" charset="0"/>
            </a:endParaRPr>
          </a:p>
          <a:p>
            <a:pPr marL="1314450" lvl="2" indent="-514350" eaLnBrk="1" hangingPunct="1">
              <a:buFont typeface="Calibri" charset="0"/>
              <a:buAutoNum type="arabicPeriod"/>
            </a:pPr>
            <a:endParaRPr lang="es-ES_tradnl" sz="2000" dirty="0">
              <a:solidFill>
                <a:schemeClr val="bg1"/>
              </a:solidFill>
              <a:latin typeface="Calibri" charset="0"/>
              <a:ea typeface="ＭＳ Ｐゴシック" charset="0"/>
              <a:cs typeface="ＭＳ Ｐゴシック"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Agrupar 4"/>
          <p:cNvGrpSpPr/>
          <p:nvPr/>
        </p:nvGrpSpPr>
        <p:grpSpPr>
          <a:xfrm>
            <a:off x="939040" y="1412776"/>
            <a:ext cx="7418208" cy="3074144"/>
            <a:chOff x="939040" y="1412776"/>
            <a:chExt cx="7418208" cy="3074144"/>
          </a:xfrm>
        </p:grpSpPr>
        <p:sp>
          <p:nvSpPr>
            <p:cNvPr id="4" name="CuadroTexto 3"/>
            <p:cNvSpPr txBox="1"/>
            <p:nvPr/>
          </p:nvSpPr>
          <p:spPr>
            <a:xfrm>
              <a:off x="939040" y="1412776"/>
              <a:ext cx="7418208" cy="3024336"/>
            </a:xfrm>
            <a:prstGeom prst="rect">
              <a:avLst/>
            </a:prstGeom>
            <a:noFill/>
            <a:ln>
              <a:solidFill>
                <a:schemeClr val="tx1"/>
              </a:solidFill>
            </a:ln>
          </p:spPr>
          <p:txBody>
            <a:bodyPr wrap="square" rtlCol="0">
              <a:spAutoFit/>
            </a:bodyPr>
            <a:lstStyle/>
            <a:p>
              <a:endParaRPr lang="en-US" dirty="0"/>
            </a:p>
          </p:txBody>
        </p:sp>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5320" y="1412776"/>
              <a:ext cx="7401928" cy="3074144"/>
            </a:xfrm>
            <a:prstGeom prst="rect">
              <a:avLst/>
            </a:prstGeom>
            <a:noFill/>
            <a:ln w="3175">
              <a:noFill/>
              <a:miter lim="800000"/>
              <a:headEnd/>
              <a:tailEnd/>
            </a:ln>
            <a:extLst>
              <a:ext uri="{909E8E84-426E-40dd-AFC4-6F175D3DCCD1}">
                <a14:hiddenFill xmlns:a14="http://schemas.microsoft.com/office/drawing/2010/main" xmlns="">
                  <a:solidFill>
                    <a:srgbClr val="FFFFFF"/>
                  </a:solidFill>
                </a14:hiddenFill>
              </a:ext>
            </a:extLst>
          </p:spPr>
        </p:pic>
      </p:grpSp>
    </p:spTree>
    <p:extLst>
      <p:ext uri="{BB962C8B-B14F-4D97-AF65-F5344CB8AC3E}">
        <p14:creationId xmlns:p14="http://schemas.microsoft.com/office/powerpoint/2010/main" val="33240291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2622"/>
            <a:ext cx="5929484" cy="6835378"/>
          </a:xfrm>
          <a:prstGeom prst="rect">
            <a:avLst/>
          </a:prstGeom>
          <a:ln>
            <a:solidFill>
              <a:schemeClr val="tx1"/>
            </a:solidFill>
            <a:headEnd/>
            <a:tailEnd/>
          </a:ln>
          <a:extLst/>
        </p:spPr>
        <p:style>
          <a:lnRef idx="2">
            <a:schemeClr val="accent2"/>
          </a:lnRef>
          <a:fillRef idx="1">
            <a:schemeClr val="lt1"/>
          </a:fillRef>
          <a:effectRef idx="0">
            <a:schemeClr val="accent2"/>
          </a:effectRef>
          <a:fontRef idx="minor">
            <a:schemeClr val="dk1"/>
          </a:fontRef>
        </p:style>
      </p:pic>
      <p:sp>
        <p:nvSpPr>
          <p:cNvPr id="2" name="CuadroTexto 1"/>
          <p:cNvSpPr txBox="1"/>
          <p:nvPr/>
        </p:nvSpPr>
        <p:spPr>
          <a:xfrm>
            <a:off x="4860032" y="1844824"/>
            <a:ext cx="1296144" cy="1296144"/>
          </a:xfrm>
          <a:prstGeom prst="rect">
            <a:avLst/>
          </a:prstGeom>
          <a:noFill/>
          <a:ln w="28575"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429629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72008"/>
            <a:ext cx="7885568" cy="6741368"/>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pic>
      <p:sp>
        <p:nvSpPr>
          <p:cNvPr id="2" name="CuadroTexto 1"/>
          <p:cNvSpPr txBox="1"/>
          <p:nvPr/>
        </p:nvSpPr>
        <p:spPr>
          <a:xfrm>
            <a:off x="7380312" y="4233176"/>
            <a:ext cx="864096" cy="754073"/>
          </a:xfrm>
          <a:prstGeom prst="rect">
            <a:avLst/>
          </a:prstGeom>
          <a:noFill/>
          <a:ln w="28575" cmpd="sng">
            <a:solidFill>
              <a:srgbClr val="FF0000"/>
            </a:solidFill>
          </a:ln>
        </p:spPr>
        <p:txBody>
          <a:bodyPr wrap="square" rtlCol="0">
            <a:spAutoFit/>
          </a:bodyPr>
          <a:lstStyle/>
          <a:p>
            <a:endParaRPr lang="en-US" dirty="0"/>
          </a:p>
        </p:txBody>
      </p:sp>
    </p:spTree>
    <p:extLst>
      <p:ext uri="{BB962C8B-B14F-4D97-AF65-F5344CB8AC3E}">
        <p14:creationId xmlns:p14="http://schemas.microsoft.com/office/powerpoint/2010/main" val="23928019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46082" name="Título 1"/>
          <p:cNvSpPr>
            <a:spLocks noGrp="1"/>
          </p:cNvSpPr>
          <p:nvPr>
            <p:ph type="title"/>
          </p:nvPr>
        </p:nvSpPr>
        <p:spPr>
          <a:xfrm>
            <a:off x="457200" y="274638"/>
            <a:ext cx="8229600" cy="1096962"/>
          </a:xfrm>
        </p:spPr>
        <p:txBody>
          <a:bodyPr/>
          <a:lstStyle/>
          <a:p>
            <a:pPr eaLnBrk="1" hangingPunct="1"/>
            <a:r>
              <a:rPr lang="es-ES_tradnl" sz="3200" b="1">
                <a:solidFill>
                  <a:schemeClr val="bg1"/>
                </a:solidFill>
                <a:latin typeface="Arial" charset="0"/>
                <a:ea typeface="ＭＳ Ｐゴシック" charset="0"/>
                <a:cs typeface="Arial" charset="0"/>
              </a:rPr>
              <a:t>2.1. Entregar al alumno/a</a:t>
            </a:r>
            <a:r>
              <a:rPr lang="es-ES_tradnl" sz="3200" b="1">
                <a:solidFill>
                  <a:schemeClr val="bg1"/>
                </a:solidFill>
                <a:latin typeface="Calibri" charset="0"/>
                <a:ea typeface="ＭＳ Ｐゴシック" charset="0"/>
                <a:cs typeface="ＭＳ Ｐゴシック" charset="0"/>
              </a:rPr>
              <a:t>:</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marL="514350" indent="-514350" eaLnBrk="1" hangingPunct="1">
              <a:buFont typeface="Calibri" charset="0"/>
              <a:buAutoNum type="arabicPeriod"/>
            </a:pPr>
            <a:r>
              <a:rPr lang="es-ES_tradnl">
                <a:solidFill>
                  <a:schemeClr val="bg1"/>
                </a:solidFill>
                <a:latin typeface="Calibri" charset="0"/>
                <a:ea typeface="ＭＳ Ｐゴシック" charset="0"/>
                <a:cs typeface="ＭＳ Ｐゴシック" charset="0"/>
              </a:rPr>
              <a:t>Una copia impresa del Diario (</a:t>
            </a:r>
            <a:r>
              <a:rPr lang="es-ES_tradnl">
                <a:solidFill>
                  <a:srgbClr val="FFFF00"/>
                </a:solidFill>
                <a:latin typeface="Calibri" charset="0"/>
                <a:ea typeface="ＭＳ Ｐゴシック" charset="0"/>
                <a:cs typeface="ＭＳ Ｐゴシック" charset="0"/>
              </a:rPr>
              <a:t>Documento 1</a:t>
            </a:r>
            <a:r>
              <a:rPr lang="es-ES_tradnl">
                <a:solidFill>
                  <a:schemeClr val="bg1"/>
                </a:solidFill>
                <a:latin typeface="Calibri" charset="0"/>
                <a:ea typeface="ＭＳ Ｐゴシック" charset="0"/>
                <a:cs typeface="ＭＳ Ｐゴシック" charset="0"/>
              </a:rPr>
              <a:t>, especialmente mientras no tengamos el curso en la Plataforma de Enseñanza Virtual).</a:t>
            </a:r>
          </a:p>
          <a:p>
            <a:pPr marL="514350" indent="-514350" eaLnBrk="1" hangingPunct="1">
              <a:buFont typeface="Calibri" charset="0"/>
              <a:buAutoNum type="arabicPeriod"/>
            </a:pPr>
            <a:r>
              <a:rPr lang="es-ES_tradnl">
                <a:solidFill>
                  <a:schemeClr val="bg1"/>
                </a:solidFill>
                <a:latin typeface="Calibri" charset="0"/>
                <a:ea typeface="ＭＳ Ｐゴシック" charset="0"/>
                <a:cs typeface="ＭＳ Ｐゴシック" charset="0"/>
              </a:rPr>
              <a:t>Una copia impresa de las Indicaciones para el Alumnado (</a:t>
            </a:r>
            <a:r>
              <a:rPr lang="es-ES_tradnl">
                <a:solidFill>
                  <a:srgbClr val="FFFF00"/>
                </a:solidFill>
                <a:latin typeface="Calibri" charset="0"/>
                <a:ea typeface="ＭＳ Ｐゴシック" charset="0"/>
                <a:cs typeface="ＭＳ Ｐゴシック" charset="0"/>
              </a:rPr>
              <a:t>Documento 2</a:t>
            </a:r>
            <a:r>
              <a:rPr lang="es-ES_tradnl">
                <a:solidFill>
                  <a:schemeClr val="bg1"/>
                </a:solidFill>
                <a:latin typeface="Calibri" charset="0"/>
                <a:ea typeface="ＭＳ Ｐゴシック" charset="0"/>
                <a:cs typeface="ＭＳ Ｐゴシック" charset="0"/>
              </a:rPr>
              <a:t>)</a:t>
            </a:r>
            <a:r>
              <a:rPr lang="es-ES_tradnl" sz="2800">
                <a:solidFill>
                  <a:schemeClr val="bg1"/>
                </a:solidFill>
                <a:latin typeface="Calibri" charset="0"/>
                <a:ea typeface="ＭＳ Ｐゴシック" charset="0"/>
                <a:cs typeface="ＭＳ Ｐゴシック" charset="0"/>
              </a:rPr>
              <a:t>.</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0178" name="Título 1"/>
          <p:cNvSpPr>
            <a:spLocks noGrp="1"/>
          </p:cNvSpPr>
          <p:nvPr>
            <p:ph type="title"/>
          </p:nvPr>
        </p:nvSpPr>
        <p:spPr>
          <a:xfrm>
            <a:off x="457200" y="-30163"/>
            <a:ext cx="8229600" cy="1096963"/>
          </a:xfrm>
        </p:spPr>
        <p:txBody>
          <a:bodyPr/>
          <a:lstStyle/>
          <a:p>
            <a:pPr eaLnBrk="1" hangingPunct="1"/>
            <a:r>
              <a:rPr lang="es-ES_tradnl" sz="3200" b="1">
                <a:solidFill>
                  <a:srgbClr val="FFFFFF"/>
                </a:solidFill>
                <a:latin typeface="Arial" charset="0"/>
                <a:ea typeface="ＭＳ Ｐゴシック" charset="0"/>
                <a:cs typeface="Arial" charset="0"/>
              </a:rPr>
              <a:t>2.2. </a:t>
            </a:r>
            <a:r>
              <a:rPr lang="es-ES_tradnl" sz="3200" b="1">
                <a:solidFill>
                  <a:srgbClr val="FFFFFF"/>
                </a:solidFill>
                <a:latin typeface="Calibri" charset="0"/>
                <a:ea typeface="ＭＳ Ｐゴシック" charset="0"/>
                <a:cs typeface="ＭＳ Ｐゴシック" charset="0"/>
              </a:rPr>
              <a:t>¿Cómo se evalúa?</a:t>
            </a:r>
            <a:endParaRPr lang="en-GB">
              <a:solidFill>
                <a:srgbClr val="FFFFFF"/>
              </a:solidFill>
              <a:latin typeface="Arial" charset="0"/>
              <a:ea typeface="ＭＳ Ｐゴシック" charset="0"/>
              <a:cs typeface="Arial" charset="0"/>
            </a:endParaRPr>
          </a:p>
        </p:txBody>
      </p:sp>
      <p:sp>
        <p:nvSpPr>
          <p:cNvPr id="3" name="Marcador de contenido 2"/>
          <p:cNvSpPr>
            <a:spLocks noGrp="1"/>
          </p:cNvSpPr>
          <p:nvPr>
            <p:ph idx="1"/>
          </p:nvPr>
        </p:nvSpPr>
        <p:spPr>
          <a:xfrm>
            <a:off x="228600" y="1066800"/>
            <a:ext cx="8610600" cy="4754563"/>
          </a:xfrm>
        </p:spPr>
        <p:txBody>
          <a:bodyPr/>
          <a:lstStyle/>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dossier/carpeta/portafolio:  50%</a:t>
            </a:r>
          </a:p>
          <a:p>
            <a:pPr lvl="1"/>
            <a:r>
              <a:rPr lang="es-ES_tradnl" b="1" dirty="0">
                <a:solidFill>
                  <a:srgbClr val="FFFFFF"/>
                </a:solidFill>
                <a:latin typeface="Calibri" charset="0"/>
                <a:ea typeface="ＭＳ Ｐゴシック" charset="0"/>
              </a:rPr>
              <a:t>El portafolio se </a:t>
            </a:r>
            <a:r>
              <a:rPr lang="es-ES_tradnl" b="1" dirty="0" smtClean="0">
                <a:solidFill>
                  <a:srgbClr val="FFFFFF"/>
                </a:solidFill>
                <a:latin typeface="Calibri" charset="0"/>
                <a:ea typeface="ＭＳ Ｐゴシック" charset="0"/>
              </a:rPr>
              <a:t>califica </a:t>
            </a:r>
            <a:r>
              <a:rPr lang="es-ES_tradnl" b="1" dirty="0">
                <a:solidFill>
                  <a:srgbClr val="FFFFFF"/>
                </a:solidFill>
                <a:latin typeface="Calibri" charset="0"/>
                <a:ea typeface="ＭＳ Ｐゴシック" charset="0"/>
              </a:rPr>
              <a:t>en base a cinco tareas y de la siguiente manera:</a:t>
            </a:r>
            <a:endParaRPr lang="es-ES_tradnl" sz="4400" b="1" dirty="0">
              <a:solidFill>
                <a:srgbClr val="FFFFFF"/>
              </a:solidFill>
              <a:latin typeface="Calibri" charset="0"/>
              <a:ea typeface="ＭＳ Ｐゴシック" charset="0"/>
            </a:endParaRPr>
          </a:p>
          <a:p>
            <a:pPr lvl="2"/>
            <a:r>
              <a:rPr lang="es-ES_tradnl" b="1" dirty="0">
                <a:solidFill>
                  <a:srgbClr val="FFFFFF"/>
                </a:solidFill>
                <a:latin typeface="Calibri" charset="0"/>
                <a:ea typeface="ＭＳ Ｐゴシック" charset="0"/>
              </a:rPr>
              <a:t>Cuatro tareas obligatorias completadas y otra optativa:</a:t>
            </a:r>
            <a:endParaRPr lang="es-ES_tradnl" sz="4000" b="1" dirty="0">
              <a:solidFill>
                <a:srgbClr val="FFFFFF"/>
              </a:solidFill>
              <a:latin typeface="Calibri" charset="0"/>
              <a:ea typeface="ＭＳ Ｐゴシック" charset="0"/>
            </a:endParaRPr>
          </a:p>
          <a:p>
            <a:pPr lvl="3"/>
            <a:r>
              <a:rPr lang="es-ES_tradnl" b="1" dirty="0">
                <a:solidFill>
                  <a:srgbClr val="FFFFFF"/>
                </a:solidFill>
                <a:latin typeface="Calibri" charset="0"/>
                <a:ea typeface="ＭＳ Ｐゴシック" charset="0"/>
              </a:rPr>
              <a:t>1ª tarea obligatoria, a elegir entre las propuestas: </a:t>
            </a:r>
            <a:r>
              <a:rPr lang="es-ES_tradnl" b="1" dirty="0" smtClean="0">
                <a:solidFill>
                  <a:srgbClr val="FFFFFF"/>
                </a:solidFill>
                <a:latin typeface="Calibri" charset="0"/>
                <a:ea typeface="ＭＳ Ｐゴシック" charset="0"/>
              </a:rPr>
              <a:t>15% </a:t>
            </a:r>
            <a:r>
              <a:rPr lang="es-ES_tradnl" b="1" dirty="0">
                <a:solidFill>
                  <a:srgbClr val="FFFFFF"/>
                </a:solidFill>
                <a:latin typeface="Calibri" charset="0"/>
                <a:ea typeface="ＭＳ Ｐゴシック" charset="0"/>
              </a:rPr>
              <a:t>del total</a:t>
            </a:r>
            <a:endParaRPr lang="es-ES_tradnl" sz="3600" b="1" dirty="0">
              <a:solidFill>
                <a:srgbClr val="FFFFFF"/>
              </a:solidFill>
              <a:latin typeface="Calibri" charset="0"/>
              <a:ea typeface="ＭＳ Ｐゴシック" charset="0"/>
            </a:endParaRPr>
          </a:p>
          <a:p>
            <a:pPr lvl="3"/>
            <a:r>
              <a:rPr lang="es-ES_tradnl" b="1" dirty="0">
                <a:solidFill>
                  <a:srgbClr val="FFFFFF"/>
                </a:solidFill>
                <a:latin typeface="Calibri" charset="0"/>
                <a:ea typeface="ＭＳ Ｐゴシック" charset="0"/>
              </a:rPr>
              <a:t>2ª tarea obligatoria, a elegir entre las </a:t>
            </a:r>
            <a:r>
              <a:rPr lang="es-ES_tradnl" b="1" dirty="0" smtClean="0">
                <a:solidFill>
                  <a:srgbClr val="FFFFFF"/>
                </a:solidFill>
                <a:latin typeface="Calibri" charset="0"/>
                <a:ea typeface="ＭＳ Ｐゴシック" charset="0"/>
              </a:rPr>
              <a:t>propuestas o inventada: 15% </a:t>
            </a:r>
            <a:r>
              <a:rPr lang="es-ES_tradnl" b="1" dirty="0">
                <a:solidFill>
                  <a:srgbClr val="FFFFFF"/>
                </a:solidFill>
                <a:latin typeface="Calibri" charset="0"/>
                <a:ea typeface="ＭＳ Ｐゴシック" charset="0"/>
              </a:rPr>
              <a:t>del total</a:t>
            </a:r>
            <a:endParaRPr lang="es-ES_tradnl" sz="3600" b="1" dirty="0">
              <a:solidFill>
                <a:srgbClr val="FFFFFF"/>
              </a:solidFill>
              <a:latin typeface="Calibri" charset="0"/>
              <a:ea typeface="ＭＳ Ｐゴシック" charset="0"/>
            </a:endParaRPr>
          </a:p>
          <a:p>
            <a:pPr lvl="3"/>
            <a:r>
              <a:rPr lang="es-ES_tradnl" b="1" dirty="0">
                <a:solidFill>
                  <a:srgbClr val="FFFFFF"/>
                </a:solidFill>
                <a:latin typeface="Calibri" charset="0"/>
                <a:ea typeface="ＭＳ Ｐゴシック" charset="0"/>
              </a:rPr>
              <a:t>4ª tarea obligatoria, Diario: 15 %</a:t>
            </a:r>
            <a:endParaRPr lang="es-ES_tradnl" sz="3600" b="1" dirty="0">
              <a:solidFill>
                <a:srgbClr val="FFFFFF"/>
              </a:solidFill>
              <a:latin typeface="Calibri" charset="0"/>
              <a:ea typeface="ＭＳ Ｐゴシック" charset="0"/>
            </a:endParaRPr>
          </a:p>
          <a:p>
            <a:pPr lvl="3"/>
            <a:r>
              <a:rPr lang="es-ES_tradnl" b="1" dirty="0">
                <a:solidFill>
                  <a:srgbClr val="FFFFFF"/>
                </a:solidFill>
                <a:latin typeface="Calibri" charset="0"/>
                <a:ea typeface="ＭＳ Ｐゴシック" charset="0"/>
              </a:rPr>
              <a:t>5ª tarea obligatoria: auto-</a:t>
            </a:r>
            <a:r>
              <a:rPr lang="es-ES_tradnl" b="1" dirty="0" smtClean="0">
                <a:solidFill>
                  <a:srgbClr val="FFFFFF"/>
                </a:solidFill>
                <a:latin typeface="Calibri" charset="0"/>
                <a:ea typeface="ＭＳ Ｐゴシック" charset="0"/>
              </a:rPr>
              <a:t>evaluación on-line: </a:t>
            </a:r>
            <a:r>
              <a:rPr lang="es-ES_tradnl" b="1" dirty="0">
                <a:solidFill>
                  <a:srgbClr val="FFFFFF"/>
                </a:solidFill>
                <a:latin typeface="Calibri" charset="0"/>
                <a:ea typeface="ＭＳ Ｐゴシック" charset="0"/>
              </a:rPr>
              <a:t>5% del </a:t>
            </a:r>
            <a:r>
              <a:rPr lang="es-ES_tradnl" b="1" dirty="0" smtClean="0">
                <a:solidFill>
                  <a:srgbClr val="FFFFFF"/>
                </a:solidFill>
                <a:latin typeface="Calibri" charset="0"/>
                <a:ea typeface="ＭＳ Ｐゴシック" charset="0"/>
              </a:rPr>
              <a:t>total </a:t>
            </a:r>
            <a:endParaRPr lang="es-ES_tradnl" dirty="0">
              <a:solidFill>
                <a:srgbClr val="FFFFFF"/>
              </a:solidFill>
              <a:latin typeface="Calibri" charset="0"/>
              <a:ea typeface="ＭＳ Ｐゴシック" charset="0"/>
              <a:cs typeface="ＭＳ Ｐゴシック" charset="0"/>
            </a:endParaRPr>
          </a:p>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Evolución del alumno (modelo </a:t>
            </a:r>
            <a:r>
              <a:rPr lang="es-ES_tradnl" dirty="0" err="1">
                <a:solidFill>
                  <a:srgbClr val="FFFFFF"/>
                </a:solidFill>
                <a:latin typeface="Calibri" charset="0"/>
                <a:ea typeface="ＭＳ Ｐゴシック" charset="0"/>
                <a:cs typeface="ＭＳ Ｐゴシック" charset="0"/>
              </a:rPr>
              <a:t>ipsativo</a:t>
            </a:r>
            <a:r>
              <a:rPr lang="es-ES_tradnl" dirty="0">
                <a:solidFill>
                  <a:srgbClr val="FFFFFF"/>
                </a:solidFill>
                <a:latin typeface="Calibri" charset="0"/>
                <a:ea typeface="ＭＳ Ｐゴシック" charset="0"/>
                <a:cs typeface="ＭＳ Ｐゴシック" charset="0"/>
              </a:rPr>
              <a:t>): 50%</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2226" name="Título 1"/>
          <p:cNvSpPr>
            <a:spLocks noGrp="1"/>
          </p:cNvSpPr>
          <p:nvPr>
            <p:ph type="title"/>
          </p:nvPr>
        </p:nvSpPr>
        <p:spPr>
          <a:xfrm>
            <a:off x="457200" y="-30163"/>
            <a:ext cx="8229600" cy="1096963"/>
          </a:xfrm>
        </p:spPr>
        <p:txBody>
          <a:bodyPr/>
          <a:lstStyle/>
          <a:p>
            <a:pPr eaLnBrk="1" hangingPunct="1"/>
            <a:r>
              <a:rPr lang="es-ES_tradnl" sz="3200" b="1">
                <a:solidFill>
                  <a:srgbClr val="FFFFFF"/>
                </a:solidFill>
                <a:latin typeface="Arial" charset="0"/>
                <a:ea typeface="ＭＳ Ｐゴシック" charset="0"/>
                <a:cs typeface="Arial" charset="0"/>
              </a:rPr>
              <a:t>2.2. </a:t>
            </a:r>
            <a:r>
              <a:rPr lang="es-ES_tradnl" sz="3200" b="1">
                <a:solidFill>
                  <a:srgbClr val="FFFFFF"/>
                </a:solidFill>
                <a:latin typeface="Calibri" charset="0"/>
                <a:ea typeface="ＭＳ Ｐゴシック" charset="0"/>
                <a:cs typeface="ＭＳ Ｐゴシック" charset="0"/>
              </a:rPr>
              <a:t>¿Cómo se evalúa?</a:t>
            </a:r>
            <a:endParaRPr lang="en-GB">
              <a:solidFill>
                <a:srgbClr val="FFFFFF"/>
              </a:solidFill>
              <a:latin typeface="Arial" charset="0"/>
              <a:ea typeface="ＭＳ Ｐゴシック" charset="0"/>
              <a:cs typeface="Arial" charset="0"/>
            </a:endParaRPr>
          </a:p>
        </p:txBody>
      </p:sp>
      <p:sp>
        <p:nvSpPr>
          <p:cNvPr id="3" name="Marcador de contenido 2"/>
          <p:cNvSpPr>
            <a:spLocks noGrp="1"/>
          </p:cNvSpPr>
          <p:nvPr>
            <p:ph idx="1"/>
          </p:nvPr>
        </p:nvSpPr>
        <p:spPr>
          <a:xfrm>
            <a:off x="228600" y="1066800"/>
            <a:ext cx="8610600" cy="4754563"/>
          </a:xfrm>
        </p:spPr>
        <p:txBody>
          <a:bodyPr/>
          <a:lstStyle/>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Para todos estos casos se </a:t>
            </a:r>
            <a:r>
              <a:rPr lang="es-ES_tradnl" dirty="0" smtClean="0">
                <a:solidFill>
                  <a:srgbClr val="FFFFFF"/>
                </a:solidFill>
                <a:latin typeface="Calibri" charset="0"/>
                <a:ea typeface="ＭＳ Ｐゴシック" charset="0"/>
                <a:cs typeface="ＭＳ Ｐゴシック" charset="0"/>
              </a:rPr>
              <a:t>ha </a:t>
            </a:r>
            <a:r>
              <a:rPr lang="es-ES_tradnl" dirty="0">
                <a:solidFill>
                  <a:srgbClr val="FFFFFF"/>
                </a:solidFill>
                <a:latin typeface="Calibri" charset="0"/>
                <a:ea typeface="ＭＳ Ｐゴシック" charset="0"/>
                <a:cs typeface="ＭＳ Ｐゴシック" charset="0"/>
              </a:rPr>
              <a:t>desarrollado </a:t>
            </a:r>
            <a:r>
              <a:rPr lang="es-ES_tradnl" dirty="0" smtClean="0">
                <a:solidFill>
                  <a:srgbClr val="FFFFFF"/>
                </a:solidFill>
                <a:latin typeface="Calibri" charset="0"/>
                <a:ea typeface="ＭＳ Ｐゴシック" charset="0"/>
                <a:cs typeface="ＭＳ Ｐゴシック" charset="0"/>
              </a:rPr>
              <a:t>una matriz de </a:t>
            </a:r>
            <a:r>
              <a:rPr lang="es-ES_tradnl" dirty="0">
                <a:solidFill>
                  <a:srgbClr val="FFFFFF"/>
                </a:solidFill>
                <a:latin typeface="Calibri" charset="0"/>
                <a:ea typeface="ＭＳ Ｐゴシック" charset="0"/>
                <a:cs typeface="ＭＳ Ｐゴシック" charset="0"/>
              </a:rPr>
              <a:t>evaluación en formato Excel, para homogeneizar los criterios.</a:t>
            </a:r>
          </a:p>
          <a:p>
            <a:pPr marL="914400" lvl="1"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Matriz del Portafolios</a:t>
            </a:r>
          </a:p>
          <a:p>
            <a:pPr marL="914400" lvl="1"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Matriz del Diario</a:t>
            </a:r>
          </a:p>
          <a:p>
            <a:pPr marL="914400" lvl="1"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Matriz del Progreso evaluado en las Tutorías Individuales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4274" name="Título 1"/>
          <p:cNvSpPr>
            <a:spLocks noGrp="1"/>
          </p:cNvSpPr>
          <p:nvPr>
            <p:ph type="title"/>
          </p:nvPr>
        </p:nvSpPr>
        <p:spPr>
          <a:xfrm>
            <a:off x="457200" y="-30163"/>
            <a:ext cx="8229600" cy="1096963"/>
          </a:xfrm>
        </p:spPr>
        <p:txBody>
          <a:bodyPr/>
          <a:lstStyle/>
          <a:p>
            <a:pPr eaLnBrk="1" hangingPunct="1"/>
            <a:r>
              <a:rPr lang="es-ES_tradnl" sz="3200" b="1">
                <a:solidFill>
                  <a:srgbClr val="FFFFFF"/>
                </a:solidFill>
                <a:latin typeface="Arial" charset="0"/>
                <a:ea typeface="ＭＳ Ｐゴシック" charset="0"/>
                <a:cs typeface="Arial" charset="0"/>
              </a:rPr>
              <a:t>2.2. </a:t>
            </a:r>
            <a:r>
              <a:rPr lang="es-ES_tradnl" sz="3200" b="1">
                <a:solidFill>
                  <a:srgbClr val="FFFFFF"/>
                </a:solidFill>
                <a:latin typeface="Calibri" charset="0"/>
                <a:ea typeface="ＭＳ Ｐゴシック" charset="0"/>
                <a:cs typeface="ＭＳ Ｐゴシック" charset="0"/>
              </a:rPr>
              <a:t>¿Cuál es el trabajo del profesor?</a:t>
            </a:r>
            <a:endParaRPr lang="en-GB">
              <a:solidFill>
                <a:srgbClr val="FFFFFF"/>
              </a:solidFill>
              <a:latin typeface="Arial" charset="0"/>
              <a:ea typeface="ＭＳ Ｐゴシック" charset="0"/>
              <a:cs typeface="Arial" charset="0"/>
            </a:endParaRPr>
          </a:p>
        </p:txBody>
      </p:sp>
      <p:sp>
        <p:nvSpPr>
          <p:cNvPr id="3" name="Marcador de contenido 2"/>
          <p:cNvSpPr>
            <a:spLocks noGrp="1"/>
          </p:cNvSpPr>
          <p:nvPr>
            <p:ph idx="1"/>
          </p:nvPr>
        </p:nvSpPr>
        <p:spPr>
          <a:xfrm>
            <a:off x="755576" y="1268760"/>
            <a:ext cx="8159824" cy="4552603"/>
          </a:xfrm>
        </p:spPr>
        <p:txBody>
          <a:bodyPr/>
          <a:lstStyle/>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NO hay </a:t>
            </a:r>
            <a:r>
              <a:rPr lang="ja-JP" altLang="es-ES_tradnl" dirty="0">
                <a:solidFill>
                  <a:srgbClr val="FFFFFF"/>
                </a:solidFill>
                <a:latin typeface="Calibri" charset="0"/>
                <a:ea typeface="ＭＳ Ｐゴシック" charset="0"/>
                <a:cs typeface="ＭＳ Ｐゴシック" charset="0"/>
              </a:rPr>
              <a:t>“</a:t>
            </a:r>
            <a:r>
              <a:rPr lang="es-ES_tradnl" altLang="ja-JP" dirty="0">
                <a:solidFill>
                  <a:srgbClr val="FFFFFF"/>
                </a:solidFill>
                <a:latin typeface="Calibri" charset="0"/>
                <a:ea typeface="ＭＳ Ｐゴシック" charset="0"/>
                <a:cs typeface="ＭＳ Ｐゴシック" charset="0"/>
              </a:rPr>
              <a:t>profesores</a:t>
            </a:r>
            <a:r>
              <a:rPr lang="ja-JP" altLang="es-ES_tradnl" dirty="0">
                <a:solidFill>
                  <a:srgbClr val="FFFFFF"/>
                </a:solidFill>
                <a:latin typeface="Calibri" charset="0"/>
                <a:ea typeface="ＭＳ Ｐゴシック" charset="0"/>
                <a:cs typeface="ＭＳ Ｐゴシック" charset="0"/>
              </a:rPr>
              <a:t>”</a:t>
            </a:r>
            <a:r>
              <a:rPr lang="es-ES_tradnl" altLang="ja-JP" dirty="0">
                <a:solidFill>
                  <a:srgbClr val="FFFFFF"/>
                </a:solidFill>
                <a:latin typeface="Calibri" charset="0"/>
                <a:ea typeface="ＭＳ Ｐゴシック" charset="0"/>
                <a:cs typeface="ＭＳ Ｐゴシック" charset="0"/>
              </a:rPr>
              <a:t> sino </a:t>
            </a:r>
            <a:r>
              <a:rPr lang="ja-JP" altLang="es-ES_tradnl" dirty="0">
                <a:solidFill>
                  <a:srgbClr val="FFFFFF"/>
                </a:solidFill>
                <a:latin typeface="Calibri" charset="0"/>
                <a:ea typeface="ＭＳ Ｐゴシック" charset="0"/>
                <a:cs typeface="ＭＳ Ｐゴシック" charset="0"/>
              </a:rPr>
              <a:t>“</a:t>
            </a:r>
            <a:r>
              <a:rPr lang="es-ES_tradnl" altLang="ja-JP" dirty="0">
                <a:solidFill>
                  <a:srgbClr val="FFFFFF"/>
                </a:solidFill>
                <a:latin typeface="Calibri" charset="0"/>
                <a:ea typeface="ＭＳ Ｐゴシック" charset="0"/>
                <a:cs typeface="ＭＳ Ｐゴシック" charset="0"/>
              </a:rPr>
              <a:t>tutores.</a:t>
            </a:r>
            <a:r>
              <a:rPr lang="ja-JP" altLang="es-ES_tradnl" dirty="0">
                <a:solidFill>
                  <a:srgbClr val="FFFFFF"/>
                </a:solidFill>
                <a:latin typeface="Calibri" charset="0"/>
                <a:ea typeface="ＭＳ Ｐゴシック" charset="0"/>
                <a:cs typeface="ＭＳ Ｐゴシック" charset="0"/>
              </a:rPr>
              <a:t>”</a:t>
            </a:r>
            <a:endParaRPr lang="es-ES_tradnl" altLang="ja-JP" dirty="0">
              <a:solidFill>
                <a:srgbClr val="FFFFFF"/>
              </a:solidFill>
              <a:latin typeface="Calibri" charset="0"/>
              <a:ea typeface="ＭＳ Ｐゴシック" charset="0"/>
              <a:cs typeface="ＭＳ Ｐゴシック" charset="0"/>
            </a:endParaRPr>
          </a:p>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Un tutor por cada 5 alumnos.</a:t>
            </a:r>
          </a:p>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Realizar la evaluación previa.</a:t>
            </a:r>
          </a:p>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Coordinar las actividades.</a:t>
            </a:r>
          </a:p>
          <a:p>
            <a:pPr marL="514350" indent="-514350" eaLnBrk="1" hangingPunct="1">
              <a:buFont typeface="Calibri" charset="0"/>
              <a:buAutoNum type="arabicPeriod"/>
            </a:pPr>
            <a:r>
              <a:rPr lang="es-ES_tradnl" dirty="0">
                <a:solidFill>
                  <a:srgbClr val="FFFFFF"/>
                </a:solidFill>
                <a:latin typeface="Calibri" charset="0"/>
                <a:ea typeface="ＭＳ Ｐゴシック" charset="0"/>
                <a:cs typeface="ＭＳ Ｐゴシック" charset="0"/>
              </a:rPr>
              <a:t>Evaluar el progreso de los alumnos</a:t>
            </a:r>
            <a:r>
              <a:rPr lang="es-ES_tradnl" dirty="0" smtClean="0">
                <a:solidFill>
                  <a:srgbClr val="FFFFFF"/>
                </a:solidFill>
                <a:latin typeface="Calibri" charset="0"/>
                <a:ea typeface="ＭＳ Ｐゴシック" charset="0"/>
                <a:cs typeface="ＭＳ Ｐゴシック" charset="0"/>
              </a:rPr>
              <a:t>.</a:t>
            </a:r>
          </a:p>
          <a:p>
            <a:pPr marL="514350" indent="-514350" eaLnBrk="1" hangingPunct="1">
              <a:buFont typeface="Calibri" charset="0"/>
              <a:buAutoNum type="arabicPeriod"/>
            </a:pPr>
            <a:endParaRPr lang="es-ES_tradnl" dirty="0">
              <a:solidFill>
                <a:srgbClr val="FFFFFF"/>
              </a:solidFill>
              <a:latin typeface="Calibri" charset="0"/>
              <a:ea typeface="ＭＳ Ｐゴシック" charset="0"/>
              <a:cs typeface="ＭＳ Ｐゴシック"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6322" name="Título 1"/>
          <p:cNvSpPr>
            <a:spLocks noGrp="1"/>
          </p:cNvSpPr>
          <p:nvPr>
            <p:ph type="title"/>
          </p:nvPr>
        </p:nvSpPr>
        <p:spPr>
          <a:xfrm>
            <a:off x="457200" y="274638"/>
            <a:ext cx="8229600" cy="1096962"/>
          </a:xfrm>
        </p:spPr>
        <p:txBody>
          <a:bodyPr/>
          <a:lstStyle/>
          <a:p>
            <a:pPr eaLnBrk="1" hangingPunct="1"/>
            <a:r>
              <a:rPr lang="es-ES_tradnl" sz="3200" b="1">
                <a:solidFill>
                  <a:schemeClr val="bg1"/>
                </a:solidFill>
                <a:latin typeface="Arial" charset="0"/>
                <a:ea typeface="ＭＳ Ｐゴシック" charset="0"/>
                <a:cs typeface="Arial" charset="0"/>
              </a:rPr>
              <a:t>2.3. </a:t>
            </a:r>
            <a:r>
              <a:rPr lang="es-ES_tradnl" sz="3200" b="1">
                <a:solidFill>
                  <a:schemeClr val="bg1"/>
                </a:solidFill>
                <a:latin typeface="Calibri" charset="0"/>
                <a:ea typeface="ＭＳ Ｐゴシック" charset="0"/>
                <a:cs typeface="ＭＳ Ｐゴシック" charset="0"/>
              </a:rPr>
              <a:t>¿Quién puede estudiar en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611560" y="1484784"/>
            <a:ext cx="8303840" cy="4488979"/>
          </a:xfrm>
        </p:spPr>
        <p:txBody>
          <a:bodyPr/>
          <a:lstStyle/>
          <a:p>
            <a:pPr eaLnBrk="1" hangingPunct="1"/>
            <a:r>
              <a:rPr lang="es-ES_tradnl" dirty="0">
                <a:solidFill>
                  <a:schemeClr val="bg1"/>
                </a:solidFill>
                <a:latin typeface="Calibri" charset="0"/>
                <a:ea typeface="ＭＳ Ｐゴシック" charset="0"/>
                <a:cs typeface="ＭＳ Ｐゴシック" charset="0"/>
              </a:rPr>
              <a:t>Requisitos:</a:t>
            </a:r>
          </a:p>
          <a:p>
            <a:pPr marL="914400" lvl="1" indent="-457200" eaLnBrk="1" hangingPunct="1">
              <a:buFont typeface="Calibri" charset="0"/>
              <a:buAutoNum type="arabicPeriod"/>
            </a:pPr>
            <a:r>
              <a:rPr lang="es-ES_tradnl" dirty="0">
                <a:solidFill>
                  <a:schemeClr val="bg1"/>
                </a:solidFill>
                <a:latin typeface="Calibri" charset="0"/>
                <a:ea typeface="ＭＳ Ｐゴシック" charset="0"/>
                <a:cs typeface="ＭＳ Ｐゴシック" charset="0"/>
              </a:rPr>
              <a:t>Algún conocimiento de la lengua meta.</a:t>
            </a:r>
          </a:p>
          <a:p>
            <a:pPr marL="914400" lvl="1" indent="-457200" eaLnBrk="1" hangingPunct="1">
              <a:buFont typeface="Calibri" charset="0"/>
              <a:buAutoNum type="arabicPeriod"/>
            </a:pPr>
            <a:r>
              <a:rPr lang="es-ES_tradnl" dirty="0">
                <a:solidFill>
                  <a:schemeClr val="bg1"/>
                </a:solidFill>
                <a:latin typeface="Calibri" charset="0"/>
                <a:ea typeface="ＭＳ Ｐゴシック" charset="0"/>
                <a:cs typeface="ＭＳ Ｐゴシック" charset="0"/>
              </a:rPr>
              <a:t>Certificado de nivel</a:t>
            </a:r>
          </a:p>
          <a:p>
            <a:pPr marL="914400" lvl="1" indent="-457200" eaLnBrk="1" hangingPunct="1">
              <a:buFont typeface="Calibri" charset="0"/>
              <a:buAutoNum type="arabicPeriod"/>
            </a:pPr>
            <a:r>
              <a:rPr lang="es-ES_tradnl" dirty="0">
                <a:solidFill>
                  <a:schemeClr val="bg1"/>
                </a:solidFill>
                <a:latin typeface="Calibri" charset="0"/>
                <a:ea typeface="ＭＳ Ｐゴシック" charset="0"/>
                <a:cs typeface="ＭＳ Ｐゴシック" charset="0"/>
              </a:rPr>
              <a:t>Tutoría de nivel</a:t>
            </a:r>
          </a:p>
          <a:p>
            <a:pPr marL="914400" lvl="1" indent="-457200" eaLnBrk="1" hangingPunct="1">
              <a:buFont typeface="Calibri" charset="0"/>
              <a:buAutoNum type="arabicPeriod"/>
            </a:pPr>
            <a:r>
              <a:rPr lang="es-ES_tradnl" dirty="0">
                <a:solidFill>
                  <a:schemeClr val="bg1"/>
                </a:solidFill>
                <a:latin typeface="Calibri" charset="0"/>
                <a:ea typeface="ＭＳ Ｐゴシック" charset="0"/>
                <a:cs typeface="ＭＳ Ｐゴシック" charset="0"/>
              </a:rPr>
              <a:t>Participar con la primera lengua (bilingües)</a:t>
            </a:r>
          </a:p>
          <a:p>
            <a:pPr marL="914400" lvl="1" indent="-457200" eaLnBrk="1" hangingPunct="1">
              <a:buFont typeface="Calibri" charset="0"/>
              <a:buAutoNum type="arabicPeriod"/>
            </a:pPr>
            <a:r>
              <a:rPr lang="es-ES_tradnl" dirty="0">
                <a:solidFill>
                  <a:schemeClr val="bg1"/>
                </a:solidFill>
                <a:latin typeface="Calibri" charset="0"/>
                <a:ea typeface="ＭＳ Ｐゴシック" charset="0"/>
                <a:cs typeface="ＭＳ Ｐゴシック" charset="0"/>
              </a:rPr>
              <a:t>Si no se solicitan </a:t>
            </a:r>
            <a:r>
              <a:rPr lang="es-ES_tradnl" dirty="0" smtClean="0">
                <a:solidFill>
                  <a:schemeClr val="bg1"/>
                </a:solidFill>
                <a:latin typeface="Calibri" charset="0"/>
                <a:ea typeface="ＭＳ Ｐゴシック" charset="0"/>
                <a:cs typeface="ＭＳ Ｐゴシック" charset="0"/>
              </a:rPr>
              <a:t>créditos: </a:t>
            </a:r>
            <a:r>
              <a:rPr lang="es-ES_tradnl" dirty="0">
                <a:solidFill>
                  <a:schemeClr val="bg1"/>
                </a:solidFill>
                <a:latin typeface="Calibri" charset="0"/>
                <a:ea typeface="ＭＳ Ｐゴシック" charset="0"/>
                <a:cs typeface="ＭＳ Ｐゴシック" charset="0"/>
              </a:rPr>
              <a:t>mismos requisitos.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18434"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 ¿En qué consiste el aprendizaje en Tándem?</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a:buFont typeface="Arial" charset="0"/>
              <a:buNone/>
            </a:pPr>
            <a:r>
              <a:rPr lang="es-ES_tradnl" b="1">
                <a:solidFill>
                  <a:srgbClr val="FFFFFF"/>
                </a:solidFill>
                <a:latin typeface="Calibri" charset="0"/>
                <a:ea typeface="ＭＳ Ｐゴシック" charset="0"/>
                <a:cs typeface="ＭＳ Ｐゴシック" charset="0"/>
              </a:rPr>
              <a:t>Objetivos</a:t>
            </a:r>
            <a:endParaRPr lang="es-ES_tradnl">
              <a:solidFill>
                <a:srgbClr val="FFFFFF"/>
              </a:solidFill>
              <a:latin typeface="Calibri" charset="0"/>
              <a:ea typeface="ＭＳ Ｐゴシック" charset="0"/>
              <a:cs typeface="ＭＳ Ｐゴシック" charset="0"/>
            </a:endParaRPr>
          </a:p>
          <a:p>
            <a:r>
              <a:rPr lang="es-ES_tradnl">
                <a:solidFill>
                  <a:srgbClr val="FFFFFF"/>
                </a:solidFill>
                <a:latin typeface="Calibri" charset="0"/>
                <a:ea typeface="ＭＳ Ｐゴシック" charset="0"/>
                <a:cs typeface="ＭＳ Ｐゴシック" charset="0"/>
              </a:rPr>
              <a:t>Ampliar el conocimiento de la lengua meta; </a:t>
            </a:r>
          </a:p>
          <a:p>
            <a:r>
              <a:rPr lang="es-ES_tradnl">
                <a:solidFill>
                  <a:srgbClr val="FFFFFF"/>
                </a:solidFill>
                <a:latin typeface="Calibri" charset="0"/>
                <a:ea typeface="ＭＳ Ｐゴシック" charset="0"/>
                <a:cs typeface="ＭＳ Ｐゴシック" charset="0"/>
              </a:rPr>
              <a:t>Desarrollar competencias orales y escritas;</a:t>
            </a:r>
          </a:p>
          <a:p>
            <a:r>
              <a:rPr lang="es-ES_tradnl">
                <a:solidFill>
                  <a:srgbClr val="FFFFFF"/>
                </a:solidFill>
                <a:latin typeface="Calibri" charset="0"/>
                <a:ea typeface="ＭＳ Ｐゴシック" charset="0"/>
                <a:cs typeface="ＭＳ Ｐゴシック" charset="0"/>
              </a:rPr>
              <a:t>Mejorar los conocimientos culturales de la lengua meta; </a:t>
            </a:r>
          </a:p>
          <a:p>
            <a:r>
              <a:rPr lang="es-ES_tradnl">
                <a:solidFill>
                  <a:srgbClr val="FFFFFF"/>
                </a:solidFill>
                <a:latin typeface="Calibri" charset="0"/>
                <a:ea typeface="ＭＳ Ｐゴシック" charset="0"/>
                <a:cs typeface="ＭＳ Ｐゴシック" charset="0"/>
              </a:rPr>
              <a:t>Aumentar la autonomía en el aprendizaje.</a:t>
            </a:r>
          </a:p>
          <a:p>
            <a:pPr eaLnBrk="1" hangingPunct="1"/>
            <a:endParaRPr lang="en-GB">
              <a:solidFill>
                <a:srgbClr val="FFFFFF"/>
              </a:solidFill>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58370" name="Título 1"/>
          <p:cNvSpPr>
            <a:spLocks noGrp="1"/>
          </p:cNvSpPr>
          <p:nvPr>
            <p:ph type="title"/>
          </p:nvPr>
        </p:nvSpPr>
        <p:spPr>
          <a:xfrm>
            <a:off x="457200" y="274638"/>
            <a:ext cx="8229600" cy="1096962"/>
          </a:xfrm>
        </p:spPr>
        <p:txBody>
          <a:bodyPr/>
          <a:lstStyle/>
          <a:p>
            <a:pPr eaLnBrk="1" hangingPunct="1"/>
            <a:r>
              <a:rPr lang="es-ES_tradnl" sz="3200" b="1">
                <a:solidFill>
                  <a:schemeClr val="bg1"/>
                </a:solidFill>
                <a:latin typeface="Arial" charset="0"/>
                <a:ea typeface="ＭＳ Ｐゴシック" charset="0"/>
                <a:cs typeface="Arial" charset="0"/>
              </a:rPr>
              <a:t>2.4. </a:t>
            </a:r>
            <a:r>
              <a:rPr lang="es-ES_tradnl" sz="3200" b="1">
                <a:solidFill>
                  <a:schemeClr val="bg1"/>
                </a:solidFill>
                <a:latin typeface="Calibri" charset="0"/>
                <a:ea typeface="ＭＳ Ｐゴシック" charset="0"/>
                <a:cs typeface="ＭＳ Ｐゴシック" charset="0"/>
              </a:rPr>
              <a:t>¿Cómo se matricula el alumno?</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marL="514350" indent="-514350" eaLnBrk="1" hangingPunct="1">
              <a:buFont typeface="Arial" charset="0"/>
              <a:buAutoNum type="arabicPeriod"/>
            </a:pPr>
            <a:r>
              <a:rPr lang="es-ES_tradnl" dirty="0">
                <a:solidFill>
                  <a:schemeClr val="bg1"/>
                </a:solidFill>
                <a:latin typeface="Calibri" charset="0"/>
                <a:ea typeface="ＭＳ Ｐゴシック" charset="0"/>
                <a:cs typeface="ＭＳ Ｐゴシック" charset="0"/>
              </a:rPr>
              <a:t>Existe una preinscripción previa a la asignación de parejas.</a:t>
            </a:r>
          </a:p>
          <a:p>
            <a:pPr marL="514350" indent="-514350" eaLnBrk="1" hangingPunct="1">
              <a:buFont typeface="Arial" charset="0"/>
              <a:buAutoNum type="arabicPeriod"/>
            </a:pPr>
            <a:r>
              <a:rPr lang="es-ES_tradnl" dirty="0">
                <a:solidFill>
                  <a:schemeClr val="bg1"/>
                </a:solidFill>
                <a:latin typeface="Calibri" charset="0"/>
                <a:ea typeface="ＭＳ Ｐゴシック" charset="0"/>
                <a:cs typeface="ＭＳ Ｐゴシック" charset="0"/>
              </a:rPr>
              <a:t>El alumno no </a:t>
            </a:r>
            <a:r>
              <a:rPr lang="es-ES_tradnl" dirty="0" smtClean="0">
                <a:solidFill>
                  <a:schemeClr val="bg1"/>
                </a:solidFill>
                <a:latin typeface="Calibri" charset="0"/>
                <a:ea typeface="ＭＳ Ｐゴシック" charset="0"/>
                <a:cs typeface="ＭＳ Ｐゴシック" charset="0"/>
              </a:rPr>
              <a:t>realiza la matrícula </a:t>
            </a:r>
            <a:r>
              <a:rPr lang="es-ES_tradnl" dirty="0">
                <a:solidFill>
                  <a:schemeClr val="bg1"/>
                </a:solidFill>
                <a:latin typeface="Calibri" charset="0"/>
                <a:ea typeface="ＭＳ Ｐゴシック" charset="0"/>
                <a:cs typeface="ＭＳ Ｐゴシック" charset="0"/>
              </a:rPr>
              <a:t>hasta que se le confirma que tiene pareja.</a:t>
            </a:r>
          </a:p>
          <a:p>
            <a:pPr marL="514350" indent="-514350" eaLnBrk="1" hangingPunct="1">
              <a:buFont typeface="Arial" charset="0"/>
              <a:buAutoNum type="arabicPeriod"/>
            </a:pPr>
            <a:r>
              <a:rPr lang="es-ES_tradnl" dirty="0">
                <a:solidFill>
                  <a:schemeClr val="bg1"/>
                </a:solidFill>
                <a:latin typeface="Calibri" charset="0"/>
                <a:ea typeface="ＭＳ Ｐゴシック" charset="0"/>
                <a:cs typeface="ＭＳ Ｐゴシック" charset="0"/>
              </a:rPr>
              <a:t>En la preinscripción firma su compromiso de continuidad.</a:t>
            </a:r>
          </a:p>
          <a:p>
            <a:pPr marL="514350" indent="-514350" eaLnBrk="1" hangingPunct="1">
              <a:buFont typeface="Arial" charset="0"/>
              <a:buAutoNum type="arabicPeriod"/>
            </a:pPr>
            <a:r>
              <a:rPr lang="es-ES_tradnl" dirty="0">
                <a:solidFill>
                  <a:schemeClr val="bg1"/>
                </a:solidFill>
                <a:latin typeface="Calibri" charset="0"/>
                <a:ea typeface="ＭＳ Ｐゴシック" charset="0"/>
                <a:cs typeface="ＭＳ Ｐゴシック" charset="0"/>
              </a:rPr>
              <a:t>Una vez completado el curso el alumno recibe un certificado que le permite registrar esos créditos en su expediente.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60418" name="Título 1"/>
          <p:cNvSpPr>
            <a:spLocks noGrp="1"/>
          </p:cNvSpPr>
          <p:nvPr>
            <p:ph type="title"/>
          </p:nvPr>
        </p:nvSpPr>
        <p:spPr>
          <a:xfrm>
            <a:off x="457200" y="274638"/>
            <a:ext cx="8229600" cy="1096962"/>
          </a:xfrm>
        </p:spPr>
        <p:txBody>
          <a:bodyPr/>
          <a:lstStyle/>
          <a:p>
            <a:pPr eaLnBrk="1" hangingPunct="1"/>
            <a:r>
              <a:rPr lang="es-ES_tradnl" sz="3200" b="1">
                <a:solidFill>
                  <a:schemeClr val="bg1"/>
                </a:solidFill>
                <a:latin typeface="Arial" charset="0"/>
                <a:ea typeface="ＭＳ Ｐゴシック" charset="0"/>
                <a:cs typeface="Arial" charset="0"/>
              </a:rPr>
              <a:t>2.4. </a:t>
            </a:r>
            <a:r>
              <a:rPr lang="es-ES_tradnl" sz="3200" b="1">
                <a:solidFill>
                  <a:schemeClr val="bg1"/>
                </a:solidFill>
                <a:latin typeface="Calibri" charset="0"/>
                <a:ea typeface="ＭＳ Ｐゴシック" charset="0"/>
                <a:cs typeface="ＭＳ Ｐゴシック" charset="0"/>
              </a:rPr>
              <a:t>¿Cómo se acredita?</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r>
              <a:rPr lang="es-ES_tradnl" dirty="0">
                <a:solidFill>
                  <a:schemeClr val="bg1"/>
                </a:solidFill>
                <a:latin typeface="Calibri" charset="0"/>
                <a:ea typeface="ＭＳ Ｐゴシック" charset="0"/>
                <a:cs typeface="ＭＳ Ｐゴシック" charset="0"/>
              </a:rPr>
              <a:t>2 créditos (ECTS) que entrarían dentro del máximo por actividades universitarias culturales (Real Decreto 1939/2007 de 29 de Octubre, Art. 11.8).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62466"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3. ¿cuándo?</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r>
              <a:rPr lang="es-ES_tradnl" sz="2800" dirty="0" smtClean="0">
                <a:solidFill>
                  <a:schemeClr val="bg1"/>
                </a:solidFill>
                <a:latin typeface="Arial" charset="0"/>
                <a:ea typeface="ＭＳ Ｐゴシック" charset="0"/>
                <a:cs typeface="Arial" charset="0"/>
              </a:rPr>
              <a:t>1er Cuatrimestre: </a:t>
            </a:r>
            <a:r>
              <a:rPr lang="es-ES_tradnl" sz="2800" dirty="0">
                <a:solidFill>
                  <a:schemeClr val="bg1"/>
                </a:solidFill>
                <a:latin typeface="Arial" charset="0"/>
                <a:ea typeface="ＭＳ Ｐゴシック" charset="0"/>
                <a:cs typeface="Arial" charset="0"/>
              </a:rPr>
              <a:t>noviembre a </a:t>
            </a:r>
            <a:r>
              <a:rPr lang="es-ES_tradnl" sz="2800" dirty="0" smtClean="0">
                <a:solidFill>
                  <a:schemeClr val="bg1"/>
                </a:solidFill>
                <a:latin typeface="Arial" charset="0"/>
                <a:ea typeface="ＭＳ Ｐゴシック" charset="0"/>
                <a:cs typeface="Arial" charset="0"/>
              </a:rPr>
              <a:t>enero (40 horas </a:t>
            </a:r>
            <a:r>
              <a:rPr lang="es-ES_tradnl" sz="2800" dirty="0">
                <a:solidFill>
                  <a:schemeClr val="bg1"/>
                </a:solidFill>
                <a:latin typeface="Arial" charset="0"/>
                <a:ea typeface="ＭＳ Ｐゴシック" charset="0"/>
                <a:cs typeface="Arial" charset="0"/>
              </a:rPr>
              <a:t>de conversación, </a:t>
            </a:r>
            <a:r>
              <a:rPr lang="es-ES_tradnl" sz="2800" dirty="0" smtClean="0">
                <a:solidFill>
                  <a:schemeClr val="bg1"/>
                </a:solidFill>
                <a:latin typeface="Arial" charset="0"/>
                <a:ea typeface="ＭＳ Ｐゴシック" charset="0"/>
                <a:cs typeface="Arial" charset="0"/>
              </a:rPr>
              <a:t>5 tutorías </a:t>
            </a:r>
            <a:r>
              <a:rPr lang="es-ES_tradnl" sz="2800" dirty="0">
                <a:solidFill>
                  <a:schemeClr val="bg1"/>
                </a:solidFill>
                <a:latin typeface="Arial" charset="0"/>
                <a:ea typeface="ＭＳ Ｐゴシック" charset="0"/>
                <a:cs typeface="Arial" charset="0"/>
              </a:rPr>
              <a:t>y 5 horas de tareas).</a:t>
            </a:r>
          </a:p>
          <a:p>
            <a:pPr eaLnBrk="1" hangingPunct="1"/>
            <a:r>
              <a:rPr lang="es-ES_tradnl" sz="2800" dirty="0" smtClean="0">
                <a:solidFill>
                  <a:schemeClr val="bg1"/>
                </a:solidFill>
                <a:latin typeface="Arial" charset="0"/>
                <a:ea typeface="ＭＳ Ｐゴシック" charset="0"/>
                <a:cs typeface="Arial" charset="0"/>
              </a:rPr>
              <a:t>2º Cuatrimestre: febrero a </a:t>
            </a:r>
            <a:r>
              <a:rPr lang="es-ES_tradnl" sz="2800" dirty="0">
                <a:solidFill>
                  <a:schemeClr val="bg1"/>
                </a:solidFill>
                <a:latin typeface="Arial" charset="0"/>
                <a:ea typeface="ＭＳ Ｐゴシック" charset="0"/>
                <a:cs typeface="Arial" charset="0"/>
              </a:rPr>
              <a:t>mayo (40 horas de conversación, 5 tutorías y 5 horas de tareas</a:t>
            </a:r>
            <a:r>
              <a:rPr lang="es-ES_tradnl" sz="2800" dirty="0" smtClean="0">
                <a:solidFill>
                  <a:schemeClr val="bg1"/>
                </a:solidFill>
                <a:latin typeface="Arial" charset="0"/>
                <a:ea typeface="ＭＳ Ｐゴシック" charset="0"/>
                <a:cs typeface="Arial" charset="0"/>
              </a:rPr>
              <a:t>).</a:t>
            </a:r>
          </a:p>
          <a:p>
            <a:pPr eaLnBrk="1" hangingPunct="1"/>
            <a:endParaRPr lang="es-ES_tradnl" sz="2800" dirty="0">
              <a:solidFill>
                <a:schemeClr val="bg1"/>
              </a:solidFill>
              <a:latin typeface="Arial" charset="0"/>
              <a:ea typeface="ＭＳ Ｐゴシック" charset="0"/>
              <a:cs typeface="Arial" charset="0"/>
            </a:endParaRPr>
          </a:p>
          <a:p>
            <a:pPr eaLnBrk="1" hangingPunct="1"/>
            <a:r>
              <a:rPr lang="es-ES_tradnl" sz="2800" dirty="0" smtClean="0">
                <a:solidFill>
                  <a:schemeClr val="bg1"/>
                </a:solidFill>
                <a:latin typeface="Arial" charset="0"/>
                <a:ea typeface="ＭＳ Ｐゴシック" charset="0"/>
                <a:cs typeface="Arial" charset="0"/>
              </a:rPr>
              <a:t>Los encuentros diarios se gestionan entre los alumnos mentores.</a:t>
            </a:r>
          </a:p>
          <a:p>
            <a:pPr eaLnBrk="1" hangingPunct="1"/>
            <a:r>
              <a:rPr lang="es-ES_tradnl" sz="2800" dirty="0" smtClean="0">
                <a:solidFill>
                  <a:schemeClr val="bg1"/>
                </a:solidFill>
                <a:latin typeface="Arial" charset="0"/>
                <a:ea typeface="ＭＳ Ｐゴシック" charset="0"/>
                <a:cs typeface="Arial" charset="0"/>
              </a:rPr>
              <a:t>Los encuentros con los tutores se negocian en el </a:t>
            </a:r>
            <a:r>
              <a:rPr lang="es-ES_tradnl" sz="2800" smtClean="0">
                <a:solidFill>
                  <a:schemeClr val="bg1"/>
                </a:solidFill>
                <a:latin typeface="Arial" charset="0"/>
                <a:ea typeface="ＭＳ Ｐゴシック" charset="0"/>
                <a:cs typeface="Arial" charset="0"/>
              </a:rPr>
              <a:t>idioma meta.</a:t>
            </a:r>
            <a:endParaRPr lang="es-ES_tradnl" sz="2800" dirty="0">
              <a:solidFill>
                <a:schemeClr val="bg1"/>
              </a:solidFill>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63490"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4. ¿da resultado?</a:t>
            </a:r>
            <a:endParaRPr lang="en-GB">
              <a:solidFill>
                <a:schemeClr val="bg1"/>
              </a:solidFill>
              <a:latin typeface="Arial" charset="0"/>
              <a:ea typeface="ＭＳ Ｐゴシック" charset="0"/>
              <a:cs typeface="Arial"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CuadroTexto 3"/>
          <p:cNvSpPr txBox="1">
            <a:spLocks noChangeArrowheads="1"/>
          </p:cNvSpPr>
          <p:nvPr/>
        </p:nvSpPr>
        <p:spPr bwMode="auto">
          <a:xfrm>
            <a:off x="2057400" y="914400"/>
            <a:ext cx="4724400" cy="354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s-ES_tradnl"/>
              <a:t>Gracias por su atención</a:t>
            </a:r>
          </a:p>
          <a:p>
            <a:pPr algn="ctr" eaLnBrk="1" hangingPunct="1"/>
            <a:r>
              <a:rPr lang="es-ES_tradnl"/>
              <a:t>Thanks for your attention</a:t>
            </a:r>
          </a:p>
          <a:p>
            <a:pPr algn="ctr" eaLnBrk="1" hangingPunct="1"/>
            <a:r>
              <a:rPr lang="es-ES_tradnl"/>
              <a:t>Merci de votre attention</a:t>
            </a:r>
          </a:p>
          <a:p>
            <a:pPr algn="ctr" eaLnBrk="1" hangingPunct="1"/>
            <a:r>
              <a:rPr lang="es-ES_tradnl"/>
              <a:t>Vielen Dank für Ihre Aufmerksamkeit</a:t>
            </a:r>
          </a:p>
          <a:p>
            <a:pPr algn="ctr" eaLnBrk="1" hangingPunct="1"/>
            <a:r>
              <a:rPr lang="es-ES_tradnl"/>
              <a:t>Grazie per la vostra attenzione</a:t>
            </a:r>
          </a:p>
          <a:p>
            <a:pPr algn="ctr" eaLnBrk="1" hangingPunct="1"/>
            <a:r>
              <a:rPr lang="es-ES_tradnl" sz="3200"/>
              <a:t>الشكر لاهتمامكم</a:t>
            </a:r>
          </a:p>
          <a:p>
            <a:pPr algn="ctr" eaLnBrk="1" hangingPunct="1"/>
            <a:r>
              <a:rPr lang="es-ES_tradnl"/>
              <a:t>Dank voor uw aandacht</a:t>
            </a:r>
          </a:p>
          <a:p>
            <a:pPr algn="ctr" eaLnBrk="1" hangingPunct="1"/>
            <a:r>
              <a:rPr lang="es-ES_tradnl"/>
              <a:t>Ευχαριστώ για την προσοχή σας</a:t>
            </a:r>
            <a:endParaRPr lang="en-GB"/>
          </a:p>
        </p:txBody>
      </p:sp>
      <p:pic>
        <p:nvPicPr>
          <p:cNvPr id="65538" name="Imagen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508625"/>
            <a:ext cx="9144000" cy="1349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0482"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 ¿Qué competencias desarrolla?</a:t>
            </a:r>
            <a:endParaRPr lang="en-GB">
              <a:solidFill>
                <a:schemeClr val="bg1"/>
              </a:solidFill>
              <a:latin typeface="Arial" charset="0"/>
              <a:ea typeface="ＭＳ Ｐゴシック" charset="0"/>
              <a:cs typeface="Arial" charset="0"/>
            </a:endParaRPr>
          </a:p>
        </p:txBody>
      </p:sp>
      <p:pic>
        <p:nvPicPr>
          <p:cNvPr id="20483" name="Imagen 3"/>
          <p:cNvPicPr>
            <a:picLocks noChangeAspect="1"/>
          </p:cNvPicPr>
          <p:nvPr/>
        </p:nvPicPr>
        <p:blipFill>
          <a:blip r:embed="rId2">
            <a:extLst>
              <a:ext uri="{28A0092B-C50C-407E-A947-70E740481C1C}">
                <a14:useLocalDpi xmlns:a14="http://schemas.microsoft.com/office/drawing/2010/main" val="0"/>
              </a:ext>
            </a:extLst>
          </a:blip>
          <a:srcRect l="266" t="2798" r="397" b="1962"/>
          <a:stretch>
            <a:fillRect/>
          </a:stretch>
        </p:blipFill>
        <p:spPr bwMode="auto">
          <a:xfrm>
            <a:off x="12700" y="990600"/>
            <a:ext cx="9131300" cy="2771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484" name="CuadroTexto 5"/>
          <p:cNvSpPr txBox="1">
            <a:spLocks noChangeArrowheads="1"/>
          </p:cNvSpPr>
          <p:nvPr/>
        </p:nvSpPr>
        <p:spPr bwMode="auto">
          <a:xfrm>
            <a:off x="165100" y="4038600"/>
            <a:ext cx="8902700" cy="2246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s-ES_tradnl" sz="2000" b="1" i="1">
                <a:solidFill>
                  <a:srgbClr val="FFFFFF"/>
                </a:solidFill>
              </a:rPr>
              <a:t>Competencias específicas</a:t>
            </a:r>
            <a:endParaRPr lang="es-ES_tradnl" sz="2000">
              <a:solidFill>
                <a:srgbClr val="FFFFFF"/>
              </a:solidFill>
            </a:endParaRPr>
          </a:p>
          <a:p>
            <a:pPr eaLnBrk="1" hangingPunct="1"/>
            <a:r>
              <a:rPr lang="es-ES_tradnl" sz="2000">
                <a:solidFill>
                  <a:srgbClr val="FFFFFF"/>
                </a:solidFill>
              </a:rPr>
              <a:t>1. Ampliación de los conocimientos culturales relacionados con la lengua vehicular </a:t>
            </a:r>
          </a:p>
          <a:p>
            <a:pPr eaLnBrk="1" hangingPunct="1"/>
            <a:r>
              <a:rPr lang="es-ES_tradnl" sz="2000">
                <a:solidFill>
                  <a:srgbClr val="FFFFFF"/>
                </a:solidFill>
              </a:rPr>
              <a:t>2. Valoración de los mismos con respecto a la cultura materna </a:t>
            </a:r>
          </a:p>
          <a:p>
            <a:pPr eaLnBrk="1" hangingPunct="1"/>
            <a:r>
              <a:rPr lang="es-ES_tradnl" sz="2000">
                <a:solidFill>
                  <a:srgbClr val="FFFFFF"/>
                </a:solidFill>
              </a:rPr>
              <a:t>3. Capacidad de comunicar en la lengua materna y en la lengua vehicular escogida. </a:t>
            </a:r>
          </a:p>
          <a:p>
            <a:pPr eaLnBrk="1" hangingPunct="1"/>
            <a:r>
              <a:rPr lang="es-ES_tradnl" sz="2000">
                <a:solidFill>
                  <a:srgbClr val="FFFFFF"/>
                </a:solidFill>
              </a:rPr>
              <a:t>4. Autonomía en la organización del aprendizaje y en el contenido del mismo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1506"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 ¿Quién está implicado?</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a:spcBef>
                <a:spcPct val="0"/>
              </a:spcBef>
              <a:buFont typeface="Arial" charset="0"/>
              <a:buNone/>
            </a:pPr>
            <a:r>
              <a:rPr lang="es-ES_tradnl" sz="2800" b="1" dirty="0">
                <a:solidFill>
                  <a:srgbClr val="FFFFFF"/>
                </a:solidFill>
                <a:latin typeface="Calibri" charset="0"/>
                <a:ea typeface="ＭＳ Ｐゴシック" charset="0"/>
                <a:cs typeface="ＭＳ Ｐゴシック" charset="0"/>
              </a:rPr>
              <a:t>1. Es un proyecto de CENTRO:</a:t>
            </a:r>
            <a:r>
              <a:rPr lang="es-ES_tradnl" sz="2800" dirty="0">
                <a:solidFill>
                  <a:srgbClr val="FFFFFF"/>
                </a:solidFill>
                <a:latin typeface="Calibri" charset="0"/>
                <a:ea typeface="ＭＳ Ｐゴシック" charset="0"/>
                <a:cs typeface="ＭＳ Ｐゴシック" charset="0"/>
              </a:rPr>
              <a:t> Facultad de Filología</a:t>
            </a:r>
          </a:p>
          <a:p>
            <a:pPr>
              <a:spcBef>
                <a:spcPct val="0"/>
              </a:spcBef>
              <a:buFont typeface="Arial" charset="0"/>
              <a:buNone/>
            </a:pPr>
            <a:r>
              <a:rPr lang="es-ES_tradnl" sz="2800" b="1" dirty="0">
                <a:solidFill>
                  <a:srgbClr val="FFFFFF"/>
                </a:solidFill>
                <a:latin typeface="Calibri" charset="0"/>
                <a:ea typeface="ＭＳ Ｐゴシック" charset="0"/>
                <a:cs typeface="ＭＳ Ｐゴシック" charset="0"/>
              </a:rPr>
              <a:t>2. Los DEPARTAMENTOS: </a:t>
            </a:r>
          </a:p>
          <a:p>
            <a:pPr>
              <a:spcBef>
                <a:spcPct val="0"/>
              </a:spcBef>
              <a:buFont typeface="Arial" charset="0"/>
              <a:buNone/>
            </a:pPr>
            <a:r>
              <a:rPr lang="es-ES_tradnl" sz="2800" b="1" dirty="0">
                <a:solidFill>
                  <a:srgbClr val="FFFFFF"/>
                </a:solidFill>
                <a:latin typeface="Calibri" charset="0"/>
                <a:ea typeface="ＭＳ Ｐゴシック" charset="0"/>
                <a:cs typeface="ＭＳ Ｐゴシック" charset="0"/>
              </a:rPr>
              <a:t>	</a:t>
            </a:r>
            <a:r>
              <a:rPr lang="es-ES_tradnl" sz="2800" dirty="0">
                <a:solidFill>
                  <a:srgbClr val="FFFFFF"/>
                </a:solidFill>
                <a:latin typeface="Calibri" charset="0"/>
                <a:ea typeface="ＭＳ Ｐゴシック" charset="0"/>
                <a:cs typeface="ＭＳ Ｐゴシック" charset="0"/>
              </a:rPr>
              <a:t>Filología Alemana</a:t>
            </a:r>
          </a:p>
          <a:p>
            <a:pPr>
              <a:spcBef>
                <a:spcPct val="0"/>
              </a:spcBef>
              <a:buFont typeface="Arial" charset="0"/>
              <a:buNone/>
            </a:pPr>
            <a:r>
              <a:rPr lang="es-ES_tradnl" sz="2800" dirty="0">
                <a:solidFill>
                  <a:srgbClr val="FFFFFF"/>
                </a:solidFill>
                <a:latin typeface="Calibri" charset="0"/>
                <a:ea typeface="ＭＳ Ｐゴシック" charset="0"/>
                <a:cs typeface="ＭＳ Ｐゴシック" charset="0"/>
              </a:rPr>
              <a:t>	Filología Francesa</a:t>
            </a:r>
          </a:p>
          <a:p>
            <a:pPr>
              <a:spcBef>
                <a:spcPct val="0"/>
              </a:spcBef>
              <a:buFont typeface="Arial" charset="0"/>
              <a:buNone/>
            </a:pPr>
            <a:r>
              <a:rPr lang="es-ES_tradnl" sz="2800" dirty="0">
                <a:solidFill>
                  <a:srgbClr val="FFFFFF"/>
                </a:solidFill>
                <a:latin typeface="Calibri" charset="0"/>
                <a:ea typeface="ＭＳ Ｐゴシック" charset="0"/>
                <a:cs typeface="ＭＳ Ｐゴシック" charset="0"/>
              </a:rPr>
              <a:t>	De Filología Hispánica (los 3)</a:t>
            </a:r>
          </a:p>
          <a:p>
            <a:pPr>
              <a:spcBef>
                <a:spcPct val="0"/>
              </a:spcBef>
              <a:buFont typeface="Arial" charset="0"/>
              <a:buNone/>
            </a:pPr>
            <a:r>
              <a:rPr lang="es-ES_tradnl" sz="2800" dirty="0">
                <a:solidFill>
                  <a:srgbClr val="FFFFFF"/>
                </a:solidFill>
                <a:latin typeface="Calibri" charset="0"/>
                <a:ea typeface="ＭＳ Ｐゴシック" charset="0"/>
                <a:cs typeface="ＭＳ Ｐゴシック" charset="0"/>
              </a:rPr>
              <a:t>	De Filología Inglesa (los 2)</a:t>
            </a:r>
          </a:p>
          <a:p>
            <a:pPr>
              <a:spcBef>
                <a:spcPct val="0"/>
              </a:spcBef>
              <a:buFont typeface="Arial" charset="0"/>
              <a:buNone/>
            </a:pPr>
            <a:r>
              <a:rPr lang="es-ES_tradnl" sz="2800" dirty="0">
                <a:solidFill>
                  <a:srgbClr val="FFFFFF"/>
                </a:solidFill>
                <a:latin typeface="Calibri" charset="0"/>
                <a:ea typeface="ＭＳ Ｐゴシック" charset="0"/>
                <a:cs typeface="ＭＳ Ｐゴシック" charset="0"/>
              </a:rPr>
              <a:t>	Filologías </a:t>
            </a:r>
            <a:r>
              <a:rPr lang="es-ES_tradnl" sz="2800" dirty="0" smtClean="0">
                <a:solidFill>
                  <a:srgbClr val="FFFFFF"/>
                </a:solidFill>
                <a:latin typeface="Calibri" charset="0"/>
                <a:ea typeface="ＭＳ Ｐゴシック" charset="0"/>
                <a:cs typeface="ＭＳ Ｐゴシック" charset="0"/>
              </a:rPr>
              <a:t>Integradas</a:t>
            </a:r>
          </a:p>
          <a:p>
            <a:pPr>
              <a:spcBef>
                <a:spcPct val="0"/>
              </a:spcBef>
              <a:buFont typeface="Arial" charset="0"/>
              <a:buNone/>
            </a:pPr>
            <a:r>
              <a:rPr lang="es-ES_tradnl" sz="2800" dirty="0">
                <a:solidFill>
                  <a:srgbClr val="FFFFFF"/>
                </a:solidFill>
                <a:latin typeface="Calibri" charset="0"/>
                <a:ea typeface="ＭＳ Ｐゴシック" charset="0"/>
                <a:cs typeface="ＭＳ Ｐゴシック" charset="0"/>
              </a:rPr>
              <a:t>	</a:t>
            </a:r>
            <a:r>
              <a:rPr lang="es-ES_tradnl" sz="2800" dirty="0" smtClean="0">
                <a:solidFill>
                  <a:srgbClr val="FFFFFF"/>
                </a:solidFill>
                <a:latin typeface="Calibri" charset="0"/>
                <a:ea typeface="ＭＳ Ｐゴシック" charset="0"/>
                <a:cs typeface="ＭＳ Ｐゴシック" charset="0"/>
              </a:rPr>
              <a:t>Filologías Clásicas (Latín y Griego</a:t>
            </a:r>
            <a:r>
              <a:rPr lang="es-ES_tradnl" sz="2800" dirty="0" smtClean="0">
                <a:solidFill>
                  <a:srgbClr val="FFFFFF"/>
                </a:solidFill>
                <a:latin typeface="Calibri" charset="0"/>
                <a:ea typeface="ＭＳ Ｐゴシック" charset="0"/>
                <a:cs typeface="ＭＳ Ｐゴシック" charset="0"/>
              </a:rPr>
              <a:t>)</a:t>
            </a:r>
          </a:p>
          <a:p>
            <a:pPr>
              <a:spcBef>
                <a:spcPct val="0"/>
              </a:spcBef>
              <a:buFont typeface="Arial" charset="0"/>
              <a:buNone/>
            </a:pPr>
            <a:r>
              <a:rPr lang="es-ES_tradnl" sz="2800" dirty="0" smtClean="0">
                <a:solidFill>
                  <a:srgbClr val="FFFFFF"/>
                </a:solidFill>
                <a:latin typeface="Calibri" charset="0"/>
                <a:ea typeface="ＭＳ Ｐゴシック" charset="0"/>
                <a:cs typeface="ＭＳ Ｐゴシック" charset="0"/>
              </a:rPr>
              <a:t>3. Otros Centros: el Instituto de Idiomas de la US (</a:t>
            </a:r>
            <a:r>
              <a:rPr lang="es-ES_tradnl" sz="2800" dirty="0" err="1" smtClean="0">
                <a:solidFill>
                  <a:srgbClr val="FFFFFF"/>
                </a:solidFill>
                <a:latin typeface="Calibri" charset="0"/>
                <a:ea typeface="ＭＳ Ｐゴシック" charset="0"/>
                <a:cs typeface="ＭＳ Ｐゴシック" charset="0"/>
              </a:rPr>
              <a:t>portu</a:t>
            </a:r>
            <a:r>
              <a:rPr lang="es-ES" sz="2800" dirty="0" err="1" smtClean="0">
                <a:solidFill>
                  <a:srgbClr val="FFFFFF"/>
                </a:solidFill>
                <a:latin typeface="Calibri" charset="0"/>
                <a:ea typeface="ＭＳ Ｐゴシック" charset="0"/>
                <a:cs typeface="ＭＳ Ｐゴシック" charset="0"/>
              </a:rPr>
              <a:t>gués</a:t>
            </a:r>
            <a:r>
              <a:rPr lang="es-ES" sz="2800" dirty="0" smtClean="0">
                <a:solidFill>
                  <a:srgbClr val="FFFFFF"/>
                </a:solidFill>
                <a:latin typeface="Calibri" charset="0"/>
                <a:ea typeface="ＭＳ Ｐゴシック" charset="0"/>
                <a:cs typeface="ＭＳ Ｐゴシック" charset="0"/>
              </a:rPr>
              <a:t>)</a:t>
            </a:r>
            <a:endParaRPr lang="es-ES_tradnl" sz="2800" dirty="0">
              <a:solidFill>
                <a:srgbClr val="FFFFFF"/>
              </a:solidFill>
              <a:latin typeface="Calibri" charset="0"/>
              <a:ea typeface="ＭＳ Ｐゴシック" charset="0"/>
              <a:cs typeface="ＭＳ Ｐゴシック" charset="0"/>
            </a:endParaRPr>
          </a:p>
          <a:p>
            <a:pPr eaLnBrk="1" hangingPunct="1"/>
            <a:endParaRPr lang="es-ES_tradnl" sz="2800" dirty="0">
              <a:solidFill>
                <a:srgbClr val="FFFFFF"/>
              </a:solidFill>
              <a:latin typeface="Arial" charset="0"/>
              <a:ea typeface="ＭＳ Ｐゴシック" charset="0"/>
              <a:cs typeface="Arial"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2530"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1.1. ¿Cuáles son sus características?</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r>
              <a:rPr lang="en-GB" dirty="0">
                <a:solidFill>
                  <a:schemeClr val="bg1"/>
                </a:solidFill>
                <a:latin typeface="Arial" charset="0"/>
                <a:ea typeface="ＭＳ Ｐゴシック" charset="0"/>
                <a:cs typeface="Arial" charset="0"/>
              </a:rPr>
              <a:t>Se </a:t>
            </a:r>
            <a:r>
              <a:rPr lang="en-GB" dirty="0" err="1">
                <a:solidFill>
                  <a:schemeClr val="bg1"/>
                </a:solidFill>
                <a:latin typeface="Arial" charset="0"/>
                <a:ea typeface="ＭＳ Ｐゴシック" charset="0"/>
                <a:cs typeface="Arial" charset="0"/>
              </a:rPr>
              <a:t>basa</a:t>
            </a:r>
            <a:r>
              <a:rPr lang="en-GB" dirty="0">
                <a:solidFill>
                  <a:schemeClr val="bg1"/>
                </a:solidFill>
                <a:latin typeface="Arial" charset="0"/>
                <a:ea typeface="ＭＳ Ｐゴシック" charset="0"/>
                <a:cs typeface="Arial" charset="0"/>
              </a:rPr>
              <a:t> en </a:t>
            </a:r>
            <a:r>
              <a:rPr lang="en-GB" dirty="0" err="1">
                <a:solidFill>
                  <a:schemeClr val="bg1"/>
                </a:solidFill>
                <a:latin typeface="Arial" charset="0"/>
                <a:ea typeface="ＭＳ Ｐゴシック" charset="0"/>
                <a:cs typeface="Arial" charset="0"/>
              </a:rPr>
              <a:t>tres</a:t>
            </a:r>
            <a:r>
              <a:rPr lang="en-GB" dirty="0">
                <a:solidFill>
                  <a:schemeClr val="bg1"/>
                </a:solidFill>
                <a:latin typeface="Arial" charset="0"/>
                <a:ea typeface="ＭＳ Ｐゴシック" charset="0"/>
                <a:cs typeface="Arial" charset="0"/>
              </a:rPr>
              <a:t> </a:t>
            </a:r>
            <a:r>
              <a:rPr lang="en-GB" dirty="0" err="1">
                <a:solidFill>
                  <a:schemeClr val="bg1"/>
                </a:solidFill>
                <a:latin typeface="Arial" charset="0"/>
                <a:ea typeface="ＭＳ Ｐゴシック" charset="0"/>
                <a:cs typeface="Arial" charset="0"/>
              </a:rPr>
              <a:t>pilares</a:t>
            </a:r>
            <a:r>
              <a:rPr lang="en-GB" dirty="0">
                <a:solidFill>
                  <a:schemeClr val="bg1"/>
                </a:solidFill>
                <a:latin typeface="Arial" charset="0"/>
                <a:ea typeface="ＭＳ Ｐゴシック" charset="0"/>
                <a:cs typeface="Arial" charset="0"/>
              </a:rPr>
              <a:t> </a:t>
            </a:r>
            <a:r>
              <a:rPr lang="en-GB" dirty="0" err="1">
                <a:solidFill>
                  <a:schemeClr val="bg1"/>
                </a:solidFill>
                <a:latin typeface="Arial" charset="0"/>
                <a:ea typeface="ＭＳ Ｐゴシック" charset="0"/>
                <a:cs typeface="Arial" charset="0"/>
              </a:rPr>
              <a:t>pedagógicos</a:t>
            </a:r>
            <a:r>
              <a:rPr lang="en-GB" dirty="0">
                <a:solidFill>
                  <a:schemeClr val="bg1"/>
                </a:solidFill>
                <a:latin typeface="Arial" charset="0"/>
                <a:ea typeface="ＭＳ Ｐゴシック" charset="0"/>
                <a:cs typeface="Arial" charset="0"/>
              </a:rPr>
              <a:t>:</a:t>
            </a:r>
          </a:p>
          <a:p>
            <a:pPr lvl="1" eaLnBrk="1" hangingPunct="1"/>
            <a:r>
              <a:rPr lang="en-GB" dirty="0">
                <a:solidFill>
                  <a:schemeClr val="bg1"/>
                </a:solidFill>
                <a:latin typeface="Arial" charset="0"/>
                <a:ea typeface="ＭＳ Ｐゴシック" charset="0"/>
                <a:cs typeface="Arial" charset="0"/>
              </a:rPr>
              <a:t>A) La </a:t>
            </a:r>
            <a:r>
              <a:rPr lang="en-GB" dirty="0" err="1">
                <a:solidFill>
                  <a:schemeClr val="bg1"/>
                </a:solidFill>
                <a:latin typeface="Arial" charset="0"/>
                <a:ea typeface="ＭＳ Ｐゴシック" charset="0"/>
                <a:cs typeface="Arial" charset="0"/>
              </a:rPr>
              <a:t>colaboración</a:t>
            </a:r>
            <a:r>
              <a:rPr lang="en-GB" dirty="0">
                <a:solidFill>
                  <a:schemeClr val="bg1"/>
                </a:solidFill>
                <a:latin typeface="Arial" charset="0"/>
                <a:ea typeface="ＭＳ Ｐゴシック" charset="0"/>
                <a:cs typeface="Arial" charset="0"/>
              </a:rPr>
              <a:t> y </a:t>
            </a:r>
            <a:r>
              <a:rPr lang="en-GB" dirty="0" err="1">
                <a:solidFill>
                  <a:schemeClr val="bg1"/>
                </a:solidFill>
                <a:latin typeface="Arial" charset="0"/>
                <a:ea typeface="ＭＳ Ｐゴシック" charset="0"/>
                <a:cs typeface="Arial" charset="0"/>
              </a:rPr>
              <a:t>reciprocidad</a:t>
            </a:r>
            <a:r>
              <a:rPr lang="en-GB" dirty="0">
                <a:solidFill>
                  <a:schemeClr val="bg1"/>
                </a:solidFill>
                <a:latin typeface="Arial" charset="0"/>
                <a:ea typeface="ＭＳ Ｐゴシック" charset="0"/>
                <a:cs typeface="Arial" charset="0"/>
              </a:rPr>
              <a:t>.</a:t>
            </a:r>
          </a:p>
          <a:p>
            <a:pPr lvl="1" eaLnBrk="1" hangingPunct="1"/>
            <a:r>
              <a:rPr lang="en-GB" dirty="0">
                <a:solidFill>
                  <a:schemeClr val="bg1"/>
                </a:solidFill>
                <a:latin typeface="Arial" charset="0"/>
                <a:ea typeface="ＭＳ Ｐゴシック" charset="0"/>
                <a:cs typeface="Arial" charset="0"/>
              </a:rPr>
              <a:t>B) La </a:t>
            </a:r>
            <a:r>
              <a:rPr lang="en-GB" dirty="0" err="1">
                <a:solidFill>
                  <a:schemeClr val="bg1"/>
                </a:solidFill>
                <a:latin typeface="Arial" charset="0"/>
                <a:ea typeface="ＭＳ Ｐゴシック" charset="0"/>
                <a:cs typeface="Arial" charset="0"/>
              </a:rPr>
              <a:t>autonomía</a:t>
            </a:r>
            <a:r>
              <a:rPr lang="en-GB" dirty="0">
                <a:solidFill>
                  <a:schemeClr val="bg1"/>
                </a:solidFill>
                <a:latin typeface="Arial" charset="0"/>
                <a:ea typeface="ＭＳ Ｐゴシック" charset="0"/>
                <a:cs typeface="Arial" charset="0"/>
              </a:rPr>
              <a:t>.</a:t>
            </a:r>
          </a:p>
          <a:p>
            <a:pPr lvl="1" eaLnBrk="1" hangingPunct="1"/>
            <a:r>
              <a:rPr lang="es-ES_tradnl" dirty="0">
                <a:solidFill>
                  <a:schemeClr val="bg1"/>
                </a:solidFill>
                <a:latin typeface="Arial" charset="0"/>
                <a:ea typeface="ＭＳ Ｐゴシック" charset="0"/>
                <a:cs typeface="Arial" charset="0"/>
              </a:rPr>
              <a:t>C) L</a:t>
            </a:r>
            <a:r>
              <a:rPr lang="en-GB" dirty="0">
                <a:solidFill>
                  <a:schemeClr val="bg1"/>
                </a:solidFill>
                <a:latin typeface="Arial" charset="0"/>
                <a:ea typeface="ＭＳ Ｐゴシック" charset="0"/>
                <a:cs typeface="Arial" charset="0"/>
              </a:rPr>
              <a:t>a </a:t>
            </a:r>
            <a:r>
              <a:rPr lang="en-GB" dirty="0" err="1">
                <a:solidFill>
                  <a:schemeClr val="bg1"/>
                </a:solidFill>
                <a:latin typeface="Arial" charset="0"/>
                <a:ea typeface="ＭＳ Ｐゴシック" charset="0"/>
                <a:cs typeface="Arial" charset="0"/>
              </a:rPr>
              <a:t>autenticidad</a:t>
            </a:r>
            <a:r>
              <a:rPr lang="en-GB" dirty="0">
                <a:solidFill>
                  <a:schemeClr val="bg1"/>
                </a:solidFill>
                <a:latin typeface="Arial" charset="0"/>
                <a:ea typeface="ＭＳ Ｐゴシック" charset="0"/>
                <a:cs typeface="Arial" charset="0"/>
              </a:rPr>
              <a:t>.</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3554"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1.1. ¿Cuáles son sus características?</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196975"/>
            <a:ext cx="8229600" cy="4929188"/>
          </a:xfrm>
        </p:spPr>
        <p:txBody>
          <a:bodyPr/>
          <a:lstStyle/>
          <a:p>
            <a:pPr marL="514350" indent="-514350" eaLnBrk="1" hangingPunct="1">
              <a:buFont typeface="Arial" charset="0"/>
              <a:buAutoNum type="alphaUcParenR"/>
            </a:pPr>
            <a:r>
              <a:rPr lang="es-ES_tradnl" b="1" dirty="0">
                <a:solidFill>
                  <a:schemeClr val="bg1"/>
                </a:solidFill>
                <a:latin typeface="Arial" charset="0"/>
                <a:ea typeface="ＭＳ Ｐゴシック" charset="0"/>
                <a:cs typeface="Arial" charset="0"/>
              </a:rPr>
              <a:t> Colaboración </a:t>
            </a:r>
          </a:p>
          <a:p>
            <a:pPr marL="914400" lvl="1" indent="-514350" eaLnBrk="1" hangingPunct="1">
              <a:buFont typeface="Arial" charset="0"/>
              <a:buAutoNum type="arabicPeriod"/>
            </a:pPr>
            <a:r>
              <a:rPr lang="es-ES_tradnl" dirty="0">
                <a:solidFill>
                  <a:schemeClr val="bg1"/>
                </a:solidFill>
                <a:latin typeface="Arial" charset="0"/>
                <a:ea typeface="ＭＳ Ｐゴシック" charset="0"/>
                <a:cs typeface="Arial" charset="0"/>
              </a:rPr>
              <a:t>Aprendizaje entre iguales (mentores)</a:t>
            </a:r>
          </a:p>
          <a:p>
            <a:pPr marL="914400" lvl="1" indent="-514350" eaLnBrk="1" hangingPunct="1">
              <a:buFont typeface="Calibri" charset="0"/>
              <a:buAutoNum type="arabicPeriod"/>
            </a:pPr>
            <a:r>
              <a:rPr lang="es-ES_tradnl" dirty="0">
                <a:solidFill>
                  <a:schemeClr val="bg1"/>
                </a:solidFill>
                <a:latin typeface="Arial" charset="0"/>
                <a:ea typeface="ＭＳ Ｐゴシック" charset="0"/>
                <a:cs typeface="Arial" charset="0"/>
              </a:rPr>
              <a:t>Apoyo mutuo</a:t>
            </a:r>
          </a:p>
          <a:p>
            <a:pPr marL="914400" lvl="1" indent="-514350" eaLnBrk="1" hangingPunct="1">
              <a:buFont typeface="Calibri" charset="0"/>
              <a:buAutoNum type="arabicPeriod"/>
            </a:pPr>
            <a:r>
              <a:rPr lang="es-ES_tradnl" dirty="0" smtClean="0">
                <a:solidFill>
                  <a:schemeClr val="bg1"/>
                </a:solidFill>
                <a:latin typeface="Arial" charset="0"/>
                <a:ea typeface="ＭＳ Ｐゴシック" charset="0"/>
                <a:cs typeface="Arial" charset="0"/>
              </a:rPr>
              <a:t>Retroalimentación (inmediatez)</a:t>
            </a:r>
            <a:endParaRPr lang="es-ES_tradnl" dirty="0">
              <a:solidFill>
                <a:schemeClr val="bg1"/>
              </a:solidFill>
              <a:latin typeface="Arial" charset="0"/>
              <a:ea typeface="ＭＳ Ｐゴシック" charset="0"/>
              <a:cs typeface="Arial" charset="0"/>
            </a:endParaRPr>
          </a:p>
          <a:p>
            <a:pPr marL="914400" lvl="1" indent="-514350" eaLnBrk="1" hangingPunct="1">
              <a:buFont typeface="Calibri" charset="0"/>
              <a:buAutoNum type="arabicPeriod"/>
            </a:pPr>
            <a:endParaRPr lang="es-ES_tradnl" dirty="0">
              <a:solidFill>
                <a:schemeClr val="bg1"/>
              </a:solidFill>
              <a:latin typeface="Arial" charset="0"/>
              <a:ea typeface="ＭＳ Ｐゴシック" charset="0"/>
              <a:cs typeface="Arial" charset="0"/>
            </a:endParaRPr>
          </a:p>
          <a:p>
            <a:pPr marL="514350" indent="-514350" eaLnBrk="1" hangingPunct="1">
              <a:buFont typeface="Arial" charset="0"/>
              <a:buAutoNum type="alphaUcParenR"/>
            </a:pPr>
            <a:r>
              <a:rPr lang="es-ES_tradnl" b="1" dirty="0">
                <a:solidFill>
                  <a:schemeClr val="bg1"/>
                </a:solidFill>
                <a:latin typeface="Arial" charset="0"/>
                <a:ea typeface="ＭＳ Ｐゴシック" charset="0"/>
                <a:cs typeface="Arial" charset="0"/>
              </a:rPr>
              <a:t> Reciprocidad:</a:t>
            </a:r>
          </a:p>
          <a:p>
            <a:pPr marL="914400" lvl="1" indent="-514350" eaLnBrk="1" hangingPunct="1">
              <a:buFont typeface="Calibri" charset="0"/>
              <a:buAutoNum type="arabicPeriod"/>
            </a:pPr>
            <a:r>
              <a:rPr lang="es-ES_tradnl" dirty="0">
                <a:solidFill>
                  <a:schemeClr val="bg1"/>
                </a:solidFill>
                <a:latin typeface="Arial" charset="0"/>
                <a:ea typeface="ＭＳ Ｐゴシック" charset="0"/>
                <a:cs typeface="Arial" charset="0"/>
              </a:rPr>
              <a:t>50% del tiempo en cada lengua</a:t>
            </a: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5602"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1.1. ¿Cuáles son sus características?</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371600"/>
            <a:ext cx="8229600" cy="4754563"/>
          </a:xfrm>
        </p:spPr>
        <p:txBody>
          <a:bodyPr/>
          <a:lstStyle/>
          <a:p>
            <a:pPr eaLnBrk="1" hangingPunct="1">
              <a:buFont typeface="Arial" charset="0"/>
              <a:buNone/>
            </a:pPr>
            <a:r>
              <a:rPr lang="es-ES_tradnl" b="1">
                <a:solidFill>
                  <a:schemeClr val="bg1"/>
                </a:solidFill>
                <a:latin typeface="Arial" charset="0"/>
                <a:ea typeface="ＭＳ Ｐゴシック" charset="0"/>
                <a:cs typeface="Arial" charset="0"/>
              </a:rPr>
              <a:t>B) Autonomía:</a:t>
            </a:r>
          </a:p>
          <a:p>
            <a:pPr lvl="1" eaLnBrk="1" hangingPunct="1"/>
            <a:r>
              <a:rPr lang="es-ES_tradnl" b="1">
                <a:solidFill>
                  <a:schemeClr val="bg1"/>
                </a:solidFill>
                <a:latin typeface="Arial" charset="0"/>
                <a:ea typeface="ＭＳ Ｐゴシック" charset="0"/>
                <a:cs typeface="Arial" charset="0"/>
              </a:rPr>
              <a:t>Control.</a:t>
            </a:r>
          </a:p>
          <a:p>
            <a:pPr lvl="1" eaLnBrk="1" hangingPunct="1"/>
            <a:r>
              <a:rPr lang="es-ES_tradnl" b="1">
                <a:solidFill>
                  <a:schemeClr val="bg1"/>
                </a:solidFill>
                <a:latin typeface="Arial" charset="0"/>
                <a:ea typeface="ＭＳ Ｐゴシック" charset="0"/>
                <a:cs typeface="Arial" charset="0"/>
              </a:rPr>
              <a:t>Negociación de agenda y objetivos</a:t>
            </a:r>
          </a:p>
          <a:p>
            <a:pPr lvl="1" eaLnBrk="1" hangingPunct="1"/>
            <a:r>
              <a:rPr lang="es-ES_tradnl" b="1">
                <a:solidFill>
                  <a:schemeClr val="bg1"/>
                </a:solidFill>
                <a:latin typeface="Arial" charset="0"/>
                <a:ea typeface="ＭＳ Ｐゴシック" charset="0"/>
                <a:cs typeface="Arial" charset="0"/>
              </a:rPr>
              <a:t>Revisión recurrente del proceso</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tx1"/>
        </a:solidFill>
        <a:effectLst/>
      </p:bgPr>
    </p:bg>
    <p:spTree>
      <p:nvGrpSpPr>
        <p:cNvPr id="1" name=""/>
        <p:cNvGrpSpPr/>
        <p:nvPr/>
      </p:nvGrpSpPr>
      <p:grpSpPr>
        <a:xfrm>
          <a:off x="0" y="0"/>
          <a:ext cx="0" cy="0"/>
          <a:chOff x="0" y="0"/>
          <a:chExt cx="0" cy="0"/>
        </a:xfrm>
      </p:grpSpPr>
      <p:sp>
        <p:nvSpPr>
          <p:cNvPr id="27650" name="Título 1"/>
          <p:cNvSpPr>
            <a:spLocks noGrp="1"/>
          </p:cNvSpPr>
          <p:nvPr>
            <p:ph type="title"/>
          </p:nvPr>
        </p:nvSpPr>
        <p:spPr>
          <a:xfrm>
            <a:off x="457200" y="274638"/>
            <a:ext cx="8229600" cy="715962"/>
          </a:xfrm>
        </p:spPr>
        <p:txBody>
          <a:bodyPr/>
          <a:lstStyle/>
          <a:p>
            <a:pPr eaLnBrk="1" hangingPunct="1"/>
            <a:r>
              <a:rPr lang="es-ES_tradnl" sz="3200" b="1">
                <a:solidFill>
                  <a:schemeClr val="bg1"/>
                </a:solidFill>
                <a:latin typeface="Arial" charset="0"/>
                <a:ea typeface="ＭＳ Ｐゴシック" charset="0"/>
                <a:cs typeface="Arial" charset="0"/>
              </a:rPr>
              <a:t>1.1. ¿Cuáles son sus características?</a:t>
            </a:r>
            <a:endParaRPr lang="en-GB">
              <a:solidFill>
                <a:schemeClr val="bg1"/>
              </a:solidFill>
              <a:latin typeface="Arial" charset="0"/>
              <a:ea typeface="ＭＳ Ｐゴシック" charset="0"/>
              <a:cs typeface="Arial" charset="0"/>
            </a:endParaRPr>
          </a:p>
        </p:txBody>
      </p:sp>
      <p:sp>
        <p:nvSpPr>
          <p:cNvPr id="3" name="Marcador de contenido 2"/>
          <p:cNvSpPr>
            <a:spLocks noGrp="1"/>
          </p:cNvSpPr>
          <p:nvPr>
            <p:ph idx="1"/>
          </p:nvPr>
        </p:nvSpPr>
        <p:spPr>
          <a:xfrm>
            <a:off x="457200" y="1268413"/>
            <a:ext cx="8686800" cy="4754562"/>
          </a:xfrm>
        </p:spPr>
        <p:txBody>
          <a:bodyPr/>
          <a:lstStyle/>
          <a:p>
            <a:pPr eaLnBrk="1" hangingPunct="1">
              <a:buFont typeface="Arial" charset="0"/>
              <a:buNone/>
            </a:pPr>
            <a:r>
              <a:rPr lang="es-ES_tradnl" b="1">
                <a:solidFill>
                  <a:schemeClr val="bg1"/>
                </a:solidFill>
                <a:latin typeface="Arial" charset="0"/>
                <a:ea typeface="ＭＳ Ｐゴシック" charset="0"/>
                <a:cs typeface="Arial" charset="0"/>
              </a:rPr>
              <a:t>C) Autenticidad: </a:t>
            </a:r>
            <a:endParaRPr lang="es-ES_tradnl">
              <a:solidFill>
                <a:schemeClr val="bg1"/>
              </a:solidFill>
              <a:latin typeface="Arial" charset="0"/>
              <a:ea typeface="ＭＳ Ｐゴシック" charset="0"/>
              <a:cs typeface="Arial" charset="0"/>
            </a:endParaRPr>
          </a:p>
          <a:p>
            <a:pPr eaLnBrk="1" hangingPunct="1"/>
            <a:r>
              <a:rPr lang="es-ES_tradnl" sz="2400">
                <a:solidFill>
                  <a:schemeClr val="bg1"/>
                </a:solidFill>
                <a:latin typeface="Arial" charset="0"/>
                <a:ea typeface="ＭＳ Ｐゴシック" charset="0"/>
                <a:cs typeface="Arial" charset="0"/>
              </a:rPr>
              <a:t>Situación auténtica de comunicación en un contexto real;</a:t>
            </a:r>
          </a:p>
          <a:p>
            <a:pPr eaLnBrk="1" hangingPunct="1"/>
            <a:r>
              <a:rPr lang="es-ES_tradnl" sz="2400">
                <a:solidFill>
                  <a:schemeClr val="bg1"/>
                </a:solidFill>
                <a:latin typeface="Arial" charset="0"/>
                <a:ea typeface="ＭＳ Ｐゴシック" charset="0"/>
                <a:cs typeface="Arial" charset="0"/>
              </a:rPr>
              <a:t>Necesidad auténtica; </a:t>
            </a:r>
          </a:p>
          <a:p>
            <a:pPr eaLnBrk="1" hangingPunct="1"/>
            <a:r>
              <a:rPr lang="es-ES_tradnl" sz="2400">
                <a:solidFill>
                  <a:schemeClr val="bg1"/>
                </a:solidFill>
                <a:latin typeface="Arial" charset="0"/>
                <a:ea typeface="ＭＳ Ｐゴシック" charset="0"/>
                <a:cs typeface="Arial" charset="0"/>
              </a:rPr>
              <a:t>Las tareas cercanas; </a:t>
            </a:r>
          </a:p>
          <a:p>
            <a:pPr eaLnBrk="1" hangingPunct="1"/>
            <a:r>
              <a:rPr lang="es-ES_tradnl" sz="2400">
                <a:solidFill>
                  <a:schemeClr val="bg1"/>
                </a:solidFill>
                <a:latin typeface="Arial" charset="0"/>
                <a:ea typeface="ＭＳ Ｐゴシック" charset="0"/>
                <a:cs typeface="Arial" charset="0"/>
              </a:rPr>
              <a:t>Negociación auténtica;</a:t>
            </a:r>
          </a:p>
          <a:p>
            <a:pPr eaLnBrk="1" hangingPunct="1"/>
            <a:r>
              <a:rPr lang="es-ES_tradnl" sz="2400">
                <a:solidFill>
                  <a:schemeClr val="bg1"/>
                </a:solidFill>
                <a:latin typeface="Arial" charset="0"/>
                <a:ea typeface="ＭＳ Ｐゴシック" charset="0"/>
                <a:cs typeface="Arial" charset="0"/>
              </a:rPr>
              <a:t>La ausencia de limitaciones artificiales favorece la espontaneidad.</a:t>
            </a:r>
          </a:p>
          <a:p>
            <a:pPr eaLnBrk="1" hangingPunct="1"/>
            <a:r>
              <a:rPr lang="es-ES_tradnl" sz="2400">
                <a:solidFill>
                  <a:schemeClr val="bg1"/>
                </a:solidFill>
                <a:latin typeface="Arial" charset="0"/>
                <a:ea typeface="ＭＳ Ｐゴシック" charset="0"/>
                <a:cs typeface="Arial" charset="0"/>
              </a:rPr>
              <a:t>Relaciones </a:t>
            </a:r>
            <a:r>
              <a:rPr lang="ja-JP" altLang="es-ES_tradnl" sz="2400">
                <a:solidFill>
                  <a:schemeClr val="bg1"/>
                </a:solidFill>
                <a:latin typeface="Arial" charset="0"/>
                <a:ea typeface="ＭＳ Ｐゴシック" charset="0"/>
                <a:cs typeface="Arial" charset="0"/>
              </a:rPr>
              <a:t>“</a:t>
            </a:r>
            <a:r>
              <a:rPr lang="es-ES_tradnl" altLang="ja-JP" sz="2400">
                <a:solidFill>
                  <a:schemeClr val="bg1"/>
                </a:solidFill>
                <a:latin typeface="Arial" charset="0"/>
                <a:ea typeface="ＭＳ Ｐゴシック" charset="0"/>
                <a:cs typeface="Arial" charset="0"/>
              </a:rPr>
              <a:t>verdaderas</a:t>
            </a:r>
            <a:r>
              <a:rPr lang="ja-JP" altLang="es-ES_tradnl" sz="2400">
                <a:solidFill>
                  <a:schemeClr val="bg1"/>
                </a:solidFill>
                <a:latin typeface="Arial" charset="0"/>
                <a:ea typeface="ＭＳ Ｐゴシック" charset="0"/>
                <a:cs typeface="Arial" charset="0"/>
              </a:rPr>
              <a:t>”</a:t>
            </a:r>
            <a:r>
              <a:rPr lang="es-ES_tradnl" altLang="ja-JP" sz="2400">
                <a:solidFill>
                  <a:schemeClr val="bg1"/>
                </a:solidFill>
                <a:latin typeface="Arial" charset="0"/>
                <a:ea typeface="ＭＳ Ｐゴシック" charset="0"/>
                <a:cs typeface="Arial" charset="0"/>
              </a:rPr>
              <a:t> con nativos. </a:t>
            </a:r>
          </a:p>
          <a:p>
            <a:pPr eaLnBrk="1" hangingPunct="1"/>
            <a:r>
              <a:rPr lang="es-ES_tradnl" sz="2400">
                <a:solidFill>
                  <a:schemeClr val="bg1"/>
                </a:solidFill>
                <a:latin typeface="Arial" charset="0"/>
                <a:ea typeface="ＭＳ Ｐゴシック" charset="0"/>
                <a:cs typeface="Arial" charset="0"/>
              </a:rPr>
              <a:t>La “corrección” es inmediata</a:t>
            </a:r>
          </a:p>
          <a:p>
            <a:pPr eaLnBrk="1" hangingPunct="1"/>
            <a:endParaRPr lang="es-ES_tradnl" sz="2400">
              <a:solidFill>
                <a:schemeClr val="bg1"/>
              </a:solidFill>
              <a:latin typeface="Arial" charset="0"/>
              <a:ea typeface="ＭＳ Ｐゴシック" charset="0"/>
              <a:cs typeface="Arial" charset="0"/>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1960</TotalTime>
  <Words>2875</Words>
  <Application>Microsoft Macintosh PowerPoint</Application>
  <PresentationFormat>Presentación en pantalla (4:3)</PresentationFormat>
  <Paragraphs>249</Paragraphs>
  <Slides>34</Slides>
  <Notes>22</Notes>
  <HiddenSlides>20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Calibri</vt:lpstr>
      <vt:lpstr>ＭＳ Ｐゴシック</vt:lpstr>
      <vt:lpstr>Times New Roman</vt:lpstr>
      <vt:lpstr>Verdana</vt:lpstr>
      <vt:lpstr>Arial</vt:lpstr>
      <vt:lpstr>Tema de Office</vt:lpstr>
      <vt:lpstr>Intercambio Cultural y Lingüístico: Tándem (Tandem Learning) </vt:lpstr>
      <vt:lpstr>1. ¿En qué consiste el aprendizaje en Tándem?</vt:lpstr>
      <vt:lpstr>1. ¿En qué consiste el aprendizaje en Tándem?</vt:lpstr>
      <vt:lpstr>1. ¿Qué competencias desarrolla?</vt:lpstr>
      <vt:lpstr>1. ¿Quién está implicado?</vt:lpstr>
      <vt:lpstr>1.1. ¿Cuáles son sus características?</vt:lpstr>
      <vt:lpstr>1.1. ¿Cuáles son sus características?</vt:lpstr>
      <vt:lpstr>1.1. ¿Cuáles son sus características?</vt:lpstr>
      <vt:lpstr>1.1. ¿Cuáles son sus características?</vt:lpstr>
      <vt:lpstr>1.2. ¿Qué ventajas tiene el Tándem?</vt:lpstr>
      <vt:lpstr>1.2. ¿Qué ventajas tiene el Tándem?</vt:lpstr>
      <vt:lpstr>1.2. ¿Qué ventajas tiene el Tándem?</vt:lpstr>
      <vt:lpstr>1.2. ¿Qué ventajas tiene el Tándem?</vt:lpstr>
      <vt:lpstr>1.2. ¿Qué ventajas tiene el Tándem?</vt:lpstr>
      <vt:lpstr>1.3. ¿Cómo estudian los estudiantes?</vt:lpstr>
      <vt:lpstr>2. ¿Qué tiene de nuevo el Tándem?</vt:lpstr>
      <vt:lpstr>Presentación de PowerPoint</vt:lpstr>
      <vt:lpstr>2.1. Y entonces ¿cómo estudian los estudiantes? Deben completar:</vt:lpstr>
      <vt:lpstr>Presentación de PowerPoint</vt:lpstr>
      <vt:lpstr>Presentación de PowerPoint</vt:lpstr>
      <vt:lpstr>2.1.1. El Diario (Documento 3)</vt:lpstr>
      <vt:lpstr>Presentación de PowerPoint</vt:lpstr>
      <vt:lpstr>Presentación de PowerPoint</vt:lpstr>
      <vt:lpstr>Presentación de PowerPoint</vt:lpstr>
      <vt:lpstr>2.1. Entregar al alumno/a:</vt:lpstr>
      <vt:lpstr>2.2. ¿Cómo se evalúa?</vt:lpstr>
      <vt:lpstr>2.2. ¿Cómo se evalúa?</vt:lpstr>
      <vt:lpstr>2.2. ¿Cuál es el trabajo del profesor?</vt:lpstr>
      <vt:lpstr>2.3. ¿Quién puede estudiar en Tándem?</vt:lpstr>
      <vt:lpstr>2.4. ¿Cómo se matricula el alumno?</vt:lpstr>
      <vt:lpstr>2.4. ¿Cómo se acredita?</vt:lpstr>
      <vt:lpstr>3. ¿cuándo?</vt:lpstr>
      <vt:lpstr>4. ¿da resultado?</vt:lpstr>
      <vt:lpstr>Presentación de PowerPoint</vt:lpstr>
    </vt:vector>
  </TitlesOfParts>
  <Company>Universidad de Sevilla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Proyecto de Aprendizaje de Lenguas en Tándem (Tandem Learning) </dc:title>
  <dc:creator>José Mª Tejedor Cabrera</dc:creator>
  <cp:lastModifiedBy>Usuario de Microsoft Office</cp:lastModifiedBy>
  <cp:revision>80</cp:revision>
  <dcterms:created xsi:type="dcterms:W3CDTF">2011-11-24T16:54:14Z</dcterms:created>
  <dcterms:modified xsi:type="dcterms:W3CDTF">2015-10-06T19:28:50Z</dcterms:modified>
</cp:coreProperties>
</file>